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7" r:id="rId2"/>
    <p:sldId id="258" r:id="rId3"/>
    <p:sldId id="287" r:id="rId4"/>
    <p:sldId id="259" r:id="rId5"/>
    <p:sldId id="260" r:id="rId6"/>
    <p:sldId id="261" r:id="rId7"/>
    <p:sldId id="262" r:id="rId8"/>
    <p:sldId id="263" r:id="rId9"/>
    <p:sldId id="264" r:id="rId10"/>
    <p:sldId id="265" r:id="rId11"/>
    <p:sldId id="266" r:id="rId12"/>
    <p:sldId id="267" r:id="rId13"/>
    <p:sldId id="268" r:id="rId14"/>
    <p:sldId id="269" r:id="rId15"/>
    <p:sldId id="272" r:id="rId16"/>
    <p:sldId id="274" r:id="rId17"/>
    <p:sldId id="276" r:id="rId18"/>
    <p:sldId id="277" r:id="rId19"/>
    <p:sldId id="278" r:id="rId20"/>
    <p:sldId id="279" r:id="rId21"/>
    <p:sldId id="281" r:id="rId22"/>
    <p:sldId id="289" r:id="rId23"/>
    <p:sldId id="288" r:id="rId24"/>
    <p:sldId id="282" r:id="rId25"/>
    <p:sldId id="283" r:id="rId26"/>
    <p:sldId id="284" r:id="rId27"/>
    <p:sldId id="285" r:id="rId28"/>
    <p:sldId id="27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A53B33-1299-4672-82A2-4DF949440BD9}" type="datetimeFigureOut">
              <a:rPr lang="en-US" smtClean="0"/>
              <a:t>3/23/2023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29FC52-48AD-4723-8C52-618ADDC6E912}" type="slidenum">
              <a:rPr lang="en-US" smtClean="0"/>
              <a:t>‹#›</a:t>
            </a:fld>
            <a:endParaRPr lang="en-US"/>
          </a:p>
        </p:txBody>
      </p:sp>
    </p:spTree>
    <p:extLst>
      <p:ext uri="{BB962C8B-B14F-4D97-AF65-F5344CB8AC3E}">
        <p14:creationId xmlns:p14="http://schemas.microsoft.com/office/powerpoint/2010/main" val="3195156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82FB4B69-BF6D-4285-AB46-2AC099D6F923}" type="slidenum">
              <a:rPr lang="en-US" smtClean="0"/>
              <a:t>1</a:t>
            </a:fld>
            <a:endParaRPr lang="en-US"/>
          </a:p>
        </p:txBody>
      </p:sp>
    </p:spTree>
    <p:extLst>
      <p:ext uri="{BB962C8B-B14F-4D97-AF65-F5344CB8AC3E}">
        <p14:creationId xmlns:p14="http://schemas.microsoft.com/office/powerpoint/2010/main" val="3309953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DC96C-641E-4A6C-A727-A2C927C27F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5377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ADA6AB-76D8-4322-96DC-258458F9FA32}"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88A5C-CE94-481B-A0E1-F992CF1A3A0F}" type="slidenum">
              <a:rPr lang="en-US" smtClean="0"/>
              <a:t>‹#›</a:t>
            </a:fld>
            <a:endParaRPr lang="en-US"/>
          </a:p>
        </p:txBody>
      </p:sp>
    </p:spTree>
    <p:extLst>
      <p:ext uri="{BB962C8B-B14F-4D97-AF65-F5344CB8AC3E}">
        <p14:creationId xmlns:p14="http://schemas.microsoft.com/office/powerpoint/2010/main" val="3603056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ADA6AB-76D8-4322-96DC-258458F9FA32}"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88A5C-CE94-481B-A0E1-F992CF1A3A0F}" type="slidenum">
              <a:rPr lang="en-US" smtClean="0"/>
              <a:t>‹#›</a:t>
            </a:fld>
            <a:endParaRPr lang="en-US"/>
          </a:p>
        </p:txBody>
      </p:sp>
    </p:spTree>
    <p:extLst>
      <p:ext uri="{BB962C8B-B14F-4D97-AF65-F5344CB8AC3E}">
        <p14:creationId xmlns:p14="http://schemas.microsoft.com/office/powerpoint/2010/main" val="1879661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4ADA6AB-76D8-4322-96DC-258458F9FA32}"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88A5C-CE94-481B-A0E1-F992CF1A3A0F}" type="slidenum">
              <a:rPr lang="en-US" smtClean="0"/>
              <a:t>‹#›</a:t>
            </a:fld>
            <a:endParaRPr lang="en-US"/>
          </a:p>
        </p:txBody>
      </p:sp>
    </p:spTree>
    <p:extLst>
      <p:ext uri="{BB962C8B-B14F-4D97-AF65-F5344CB8AC3E}">
        <p14:creationId xmlns:p14="http://schemas.microsoft.com/office/powerpoint/2010/main" val="3800626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ADA6AB-76D8-4322-96DC-258458F9FA32}" type="datetimeFigureOut">
              <a:rPr lang="en-US"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E88A5C-CE94-481B-A0E1-F992CF1A3A0F}" type="slidenum">
              <a:rPr lang="en-US" smtClean="0"/>
              <a:t>‹#›</a:t>
            </a:fld>
            <a:endParaRPr lang="en-US"/>
          </a:p>
        </p:txBody>
      </p:sp>
    </p:spTree>
    <p:extLst>
      <p:ext uri="{BB962C8B-B14F-4D97-AF65-F5344CB8AC3E}">
        <p14:creationId xmlns:p14="http://schemas.microsoft.com/office/powerpoint/2010/main" val="2286204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4ADA6AB-76D8-4322-96DC-258458F9FA32}" type="datetimeFigureOut">
              <a:rPr lang="en-US" smtClean="0"/>
              <a:t>3/23/2023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E88A5C-CE94-481B-A0E1-F992CF1A3A0F}" type="slidenum">
              <a:rPr lang="en-US" smtClean="0"/>
              <a:t>‹#›</a:t>
            </a:fld>
            <a:endParaRPr lang="en-US"/>
          </a:p>
        </p:txBody>
      </p:sp>
    </p:spTree>
    <p:extLst>
      <p:ext uri="{BB962C8B-B14F-4D97-AF65-F5344CB8AC3E}">
        <p14:creationId xmlns:p14="http://schemas.microsoft.com/office/powerpoint/2010/main" val="1023347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ADA6AB-76D8-4322-96DC-258458F9FA32}" type="datetimeFigureOut">
              <a:rPr lang="en-US" smtClean="0"/>
              <a:t>3/23/2023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E88A5C-CE94-481B-A0E1-F992CF1A3A0F}" type="slidenum">
              <a:rPr lang="en-US" smtClean="0"/>
              <a:t>‹#›</a:t>
            </a:fld>
            <a:endParaRPr lang="en-US"/>
          </a:p>
        </p:txBody>
      </p:sp>
    </p:spTree>
    <p:extLst>
      <p:ext uri="{BB962C8B-B14F-4D97-AF65-F5344CB8AC3E}">
        <p14:creationId xmlns:p14="http://schemas.microsoft.com/office/powerpoint/2010/main" val="1036910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ADA6AB-76D8-4322-96DC-258458F9FA32}" type="datetimeFigureOut">
              <a:rPr lang="en-US" smtClean="0"/>
              <a:t>3/23/2023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E88A5C-CE94-481B-A0E1-F992CF1A3A0F}" type="slidenum">
              <a:rPr lang="en-US" smtClean="0"/>
              <a:t>‹#›</a:t>
            </a:fld>
            <a:endParaRPr lang="en-US"/>
          </a:p>
        </p:txBody>
      </p:sp>
    </p:spTree>
    <p:extLst>
      <p:ext uri="{BB962C8B-B14F-4D97-AF65-F5344CB8AC3E}">
        <p14:creationId xmlns:p14="http://schemas.microsoft.com/office/powerpoint/2010/main" val="1248109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4ADA6AB-76D8-4322-96DC-258458F9FA32}" type="datetimeFigureOut">
              <a:rPr lang="en-US"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E88A5C-CE94-481B-A0E1-F992CF1A3A0F}" type="slidenum">
              <a:rPr lang="en-US" smtClean="0"/>
              <a:t>‹#›</a:t>
            </a:fld>
            <a:endParaRPr lang="en-US"/>
          </a:p>
        </p:txBody>
      </p:sp>
    </p:spTree>
    <p:extLst>
      <p:ext uri="{BB962C8B-B14F-4D97-AF65-F5344CB8AC3E}">
        <p14:creationId xmlns:p14="http://schemas.microsoft.com/office/powerpoint/2010/main" val="794688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4ADA6AB-76D8-4322-96DC-258458F9FA32}" type="datetimeFigureOut">
              <a:rPr lang="en-US"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E88A5C-CE94-481B-A0E1-F992CF1A3A0F}" type="slidenum">
              <a:rPr lang="en-US" smtClean="0"/>
              <a:t>‹#›</a:t>
            </a:fld>
            <a:endParaRPr lang="en-US"/>
          </a:p>
        </p:txBody>
      </p:sp>
    </p:spTree>
    <p:extLst>
      <p:ext uri="{BB962C8B-B14F-4D97-AF65-F5344CB8AC3E}">
        <p14:creationId xmlns:p14="http://schemas.microsoft.com/office/powerpoint/2010/main" val="2186341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ADA6AB-76D8-4322-96DC-258458F9FA32}"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88A5C-CE94-481B-A0E1-F992CF1A3A0F}" type="slidenum">
              <a:rPr lang="en-US" smtClean="0"/>
              <a:t>‹#›</a:t>
            </a:fld>
            <a:endParaRPr lang="en-US"/>
          </a:p>
        </p:txBody>
      </p:sp>
    </p:spTree>
    <p:extLst>
      <p:ext uri="{BB962C8B-B14F-4D97-AF65-F5344CB8AC3E}">
        <p14:creationId xmlns:p14="http://schemas.microsoft.com/office/powerpoint/2010/main" val="109431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ADA6AB-76D8-4322-96DC-258458F9FA32}"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88A5C-CE94-481B-A0E1-F992CF1A3A0F}" type="slidenum">
              <a:rPr lang="en-US" smtClean="0"/>
              <a:t>‹#›</a:t>
            </a:fld>
            <a:endParaRPr lang="en-US"/>
          </a:p>
        </p:txBody>
      </p:sp>
    </p:spTree>
    <p:extLst>
      <p:ext uri="{BB962C8B-B14F-4D97-AF65-F5344CB8AC3E}">
        <p14:creationId xmlns:p14="http://schemas.microsoft.com/office/powerpoint/2010/main" val="2294615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ADA6AB-76D8-4322-96DC-258458F9FA32}" type="datetimeFigureOut">
              <a:rPr lang="en-US" smtClean="0"/>
              <a:t>3/23/2023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88A5C-CE94-481B-A0E1-F992CF1A3A0F}" type="slidenum">
              <a:rPr lang="en-US" smtClean="0"/>
              <a:t>‹#›</a:t>
            </a:fld>
            <a:endParaRPr lang="en-US"/>
          </a:p>
        </p:txBody>
      </p:sp>
    </p:spTree>
    <p:extLst>
      <p:ext uri="{BB962C8B-B14F-4D97-AF65-F5344CB8AC3E}">
        <p14:creationId xmlns:p14="http://schemas.microsoft.com/office/powerpoint/2010/main" val="4041701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3"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7" y="6300319"/>
            <a:ext cx="11331177" cy="338554"/>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pPr>
            <a:r>
              <a:rPr kumimoji="0" lang="en-US" sz="1600" b="1" i="1" u="none" strike="noStrike" cap="none" normalizeH="0" baseline="0" dirty="0">
                <a:ln>
                  <a:noFill/>
                </a:ln>
                <a:solidFill>
                  <a:srgbClr val="FFFFFF"/>
                </a:solidFill>
                <a:effectLst/>
                <a:latin typeface="Century Gothic" panose="020B0502020202020204" pitchFamily="34" charset="0"/>
                <a:ea typeface="Calibri" pitchFamily="34" charset="0"/>
                <a:cs typeface="Times New Roman" pitchFamily="18" charset="0"/>
              </a:rPr>
              <a:t>RTB                  -                  </a:t>
            </a:r>
            <a:r>
              <a:rPr kumimoji="0" lang="en-US" sz="1600" b="1" i="1" u="none" strike="noStrike" cap="none" normalizeH="0" baseline="0" dirty="0">
                <a:ln>
                  <a:noFill/>
                </a:ln>
                <a:solidFill>
                  <a:srgbClr val="FFFFFF"/>
                </a:solidFill>
                <a:effectLst/>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kumimoji="0" lang="en-US" sz="1600" b="1" i="1" u="none" strike="noStrike" cap="none" normalizeH="0" baseline="0" dirty="0">
                <a:ln>
                  <a:noFill/>
                </a:ln>
                <a:solidFill>
                  <a:srgbClr val="FFFFFF"/>
                </a:solidFill>
                <a:effectLst/>
                <a:latin typeface="Century Gothic" panose="020B0502020202020204" pitchFamily="34" charset="0"/>
                <a:ea typeface="Calibri" pitchFamily="34" charset="0"/>
                <a:cs typeface="Times New Roman" pitchFamily="18" charset="0"/>
              </a:rPr>
              <a:t>-          RTB</a:t>
            </a:r>
            <a:endParaRPr kumimoji="0" lang="en-US" sz="1600" b="0" i="0" u="none" strike="noStrike" cap="none" normalizeH="0" baseline="0" dirty="0">
              <a:ln>
                <a:noFill/>
              </a:ln>
              <a:solidFill>
                <a:schemeClr val="tx1"/>
              </a:solidFill>
              <a:effectLst/>
              <a:latin typeface="Century Gothic" panose="020B0502020202020204" pitchFamily="34" charset="0"/>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06896" y="1493837"/>
            <a:ext cx="91782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506896" y="2344702"/>
            <a:ext cx="9853831" cy="1569660"/>
          </a:xfrm>
          <a:prstGeom prst="rect">
            <a:avLst/>
          </a:prstGeom>
          <a:noFill/>
        </p:spPr>
        <p:txBody>
          <a:bodyPr wrap="square" rtlCol="0">
            <a:spAutoFit/>
          </a:bodyPr>
          <a:lstStyle/>
          <a:p>
            <a:pPr algn="just"/>
            <a:r>
              <a:rPr lang="en-US" sz="3200" b="1" dirty="0" smtClean="0">
                <a:latin typeface="Times New Roman" panose="02020603050405020304" pitchFamily="18" charset="0"/>
                <a:cs typeface="Times New Roman" panose="02020603050405020304" pitchFamily="18" charset="0"/>
              </a:rPr>
              <a:t>THE </a:t>
            </a:r>
            <a:r>
              <a:rPr lang="en-US" sz="3200" b="1" dirty="0">
                <a:latin typeface="Times New Roman" panose="02020603050405020304" pitchFamily="18" charset="0"/>
                <a:cs typeface="Times New Roman" panose="02020603050405020304" pitchFamily="18" charset="0"/>
              </a:rPr>
              <a:t>ESTABLISHMENT OF TECHNICAL SCHOOLS’ </a:t>
            </a:r>
            <a:r>
              <a:rPr lang="en-US" sz="3200" b="1" dirty="0" smtClean="0">
                <a:latin typeface="Times New Roman" panose="02020603050405020304" pitchFamily="18" charset="0"/>
                <a:cs typeface="Times New Roman" panose="02020603050405020304" pitchFamily="18" charset="0"/>
              </a:rPr>
              <a:t>PRODUCTION UNITES, COMPANIES &amp; BUSINESS INCUBATION CENTERS.</a:t>
            </a:r>
            <a:endParaRPr lang="en-US" sz="3200"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3110626" y="5062415"/>
            <a:ext cx="5735815" cy="461665"/>
          </a:xfrm>
          <a:prstGeom prst="rect">
            <a:avLst/>
          </a:prstGeom>
          <a:noFill/>
        </p:spPr>
        <p:txBody>
          <a:bodyPr wrap="square" rtlCol="0">
            <a:spAutoFit/>
          </a:bodyPr>
          <a:lstStyle/>
          <a:p>
            <a:pPr algn="ctr"/>
            <a:r>
              <a:rPr lang="en-US" sz="2400" b="1" dirty="0" smtClean="0">
                <a:solidFill>
                  <a:srgbClr val="FFC000"/>
                </a:solidFill>
                <a:latin typeface="Times New Roman" panose="02020603050405020304" pitchFamily="18" charset="0"/>
                <a:ea typeface="Tahoma" panose="020B0604030504040204" pitchFamily="34" charset="0"/>
                <a:cs typeface="Times New Roman" panose="02020603050405020304" pitchFamily="18" charset="0"/>
              </a:rPr>
              <a:t>24</a:t>
            </a:r>
            <a:r>
              <a:rPr lang="en-US" sz="2400" b="1" baseline="30000" dirty="0" smtClean="0">
                <a:solidFill>
                  <a:srgbClr val="FFC000"/>
                </a:solidFill>
                <a:latin typeface="Times New Roman" panose="02020603050405020304" pitchFamily="18" charset="0"/>
                <a:ea typeface="Tahoma" panose="020B0604030504040204" pitchFamily="34" charset="0"/>
                <a:cs typeface="Times New Roman" panose="02020603050405020304" pitchFamily="18" charset="0"/>
              </a:rPr>
              <a:t>th</a:t>
            </a:r>
            <a:r>
              <a:rPr lang="en-US" sz="2400" b="1" dirty="0" smtClean="0">
                <a:solidFill>
                  <a:srgbClr val="FFC000"/>
                </a:solidFill>
                <a:latin typeface="Times New Roman" panose="02020603050405020304" pitchFamily="18" charset="0"/>
                <a:ea typeface="Tahoma" panose="020B0604030504040204" pitchFamily="34" charset="0"/>
                <a:cs typeface="Times New Roman" panose="02020603050405020304" pitchFamily="18" charset="0"/>
              </a:rPr>
              <a:t> March </a:t>
            </a:r>
            <a:r>
              <a:rPr lang="en-US" sz="2400" b="1" dirty="0">
                <a:solidFill>
                  <a:srgbClr val="FFC000"/>
                </a:solidFill>
                <a:latin typeface="Times New Roman" panose="02020603050405020304" pitchFamily="18" charset="0"/>
                <a:ea typeface="Tahoma" panose="020B0604030504040204" pitchFamily="34" charset="0"/>
                <a:cs typeface="Times New Roman" panose="02020603050405020304" pitchFamily="18" charset="0"/>
              </a:rPr>
              <a:t>,2023</a:t>
            </a:r>
          </a:p>
        </p:txBody>
      </p:sp>
      <p:sp>
        <p:nvSpPr>
          <p:cNvPr id="18" name="TextBox 17"/>
          <p:cNvSpPr txBox="1"/>
          <p:nvPr/>
        </p:nvSpPr>
        <p:spPr>
          <a:xfrm>
            <a:off x="1630510" y="275194"/>
            <a:ext cx="8696049" cy="923330"/>
          </a:xfrm>
          <a:prstGeom prst="rect">
            <a:avLst/>
          </a:prstGeom>
          <a:solidFill>
            <a:srgbClr val="0070C0"/>
          </a:solidFill>
          <a:ln>
            <a:solidFill>
              <a:schemeClr val="accent1"/>
            </a:solidFill>
          </a:ln>
        </p:spPr>
        <p:txBody>
          <a:bodyPr wrap="square" rtlCol="0">
            <a:spAutoFit/>
          </a:bodyPr>
          <a:lstStyle/>
          <a:p>
            <a:pPr algn="just"/>
            <a:r>
              <a:rPr lang="en-US" sz="5400" b="1" dirty="0">
                <a:solidFill>
                  <a:schemeClr val="bg1"/>
                </a:solidFill>
                <a:latin typeface="Times New Roman" panose="02020603050405020304" pitchFamily="18" charset="0"/>
                <a:cs typeface="Times New Roman" panose="02020603050405020304" pitchFamily="18" charset="0"/>
              </a:rPr>
              <a:t>RWANDA TVET BOARD</a:t>
            </a:r>
          </a:p>
        </p:txBody>
      </p:sp>
    </p:spTree>
    <p:extLst>
      <p:ext uri="{BB962C8B-B14F-4D97-AF65-F5344CB8AC3E}">
        <p14:creationId xmlns:p14="http://schemas.microsoft.com/office/powerpoint/2010/main" val="3453383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06897" y="1524000"/>
            <a:ext cx="8810122" cy="923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506897" y="323273"/>
            <a:ext cx="8810122" cy="1127217"/>
          </a:xfrm>
          <a:solidFill>
            <a:schemeClr val="accent5"/>
          </a:solidFill>
          <a:ln>
            <a:solidFill>
              <a:schemeClr val="accent5"/>
            </a:solidFill>
          </a:ln>
        </p:spPr>
        <p:txBody>
          <a:bodyPr>
            <a:noAutofit/>
          </a:bodyPr>
          <a:lstStyle/>
          <a:p>
            <a:pPr>
              <a:lnSpc>
                <a:spcPct val="100000"/>
              </a:lnSpc>
            </a:pPr>
            <a:r>
              <a:rPr lang="en-US" sz="3600" dirty="0">
                <a:solidFill>
                  <a:schemeClr val="bg1"/>
                </a:solidFill>
                <a:latin typeface="Times New Roman" panose="02020603050405020304" pitchFamily="18" charset="0"/>
                <a:cs typeface="Times New Roman" panose="02020603050405020304" pitchFamily="18" charset="0"/>
              </a:rPr>
              <a:t>OUTLINE </a:t>
            </a:r>
          </a:p>
        </p:txBody>
      </p:sp>
      <p:sp>
        <p:nvSpPr>
          <p:cNvPr id="22" name="Content Placeholder 2"/>
          <p:cNvSpPr>
            <a:spLocks noGrp="1"/>
          </p:cNvSpPr>
          <p:nvPr>
            <p:ph idx="1"/>
          </p:nvPr>
        </p:nvSpPr>
        <p:spPr>
          <a:xfrm>
            <a:off x="857541" y="1524000"/>
            <a:ext cx="10945245" cy="4635687"/>
          </a:xfrm>
        </p:spPr>
        <p:txBody>
          <a:bodyPr>
            <a:normAutofit fontScale="77500" lnSpcReduction="20000"/>
          </a:bodyPr>
          <a:lstStyle/>
          <a:p>
            <a:pPr marL="0" indent="0">
              <a:lnSpc>
                <a:spcPct val="100000"/>
              </a:lnSpc>
              <a:buNone/>
            </a:pPr>
            <a:r>
              <a:rPr lang="en-US" b="1" u="sng" dirty="0" smtClean="0">
                <a:latin typeface="Times New Roman" panose="02020603050405020304" pitchFamily="18" charset="0"/>
                <a:cs typeface="Times New Roman" panose="02020603050405020304" pitchFamily="18" charset="0"/>
              </a:rPr>
              <a:t>PRODUCTION UNIT &amp; SCHOOL COMPANY </a:t>
            </a:r>
          </a:p>
          <a:p>
            <a:pPr>
              <a:lnSpc>
                <a:spcPct val="100000"/>
              </a:lnSpc>
            </a:pPr>
            <a:r>
              <a:rPr lang="en-US" dirty="0" smtClean="0">
                <a:latin typeface="Times New Roman" panose="02020603050405020304" pitchFamily="18" charset="0"/>
                <a:cs typeface="Times New Roman" panose="02020603050405020304" pitchFamily="18" charset="0"/>
              </a:rPr>
              <a:t>Background </a:t>
            </a:r>
            <a:r>
              <a:rPr lang="en-US" dirty="0">
                <a:latin typeface="Times New Roman" panose="02020603050405020304" pitchFamily="18" charset="0"/>
                <a:cs typeface="Times New Roman" panose="02020603050405020304" pitchFamily="18" charset="0"/>
              </a:rPr>
              <a:t>on income-generating activities in TVET Schools</a:t>
            </a:r>
          </a:p>
          <a:p>
            <a:pPr>
              <a:lnSpc>
                <a:spcPct val="100000"/>
              </a:lnSpc>
            </a:pPr>
            <a:r>
              <a:rPr lang="en-US" dirty="0">
                <a:latin typeface="Times New Roman" panose="02020603050405020304" pitchFamily="18" charset="0"/>
                <a:cs typeface="Times New Roman" panose="02020603050405020304" pitchFamily="18" charset="0"/>
              </a:rPr>
              <a:t>Rationale </a:t>
            </a:r>
          </a:p>
          <a:p>
            <a:pPr>
              <a:lnSpc>
                <a:spcPct val="100000"/>
              </a:lnSpc>
            </a:pPr>
            <a:r>
              <a:rPr lang="en-US" dirty="0">
                <a:latin typeface="Times New Roman" panose="02020603050405020304" pitchFamily="18" charset="0"/>
                <a:cs typeface="Times New Roman" panose="02020603050405020304" pitchFamily="18" charset="0"/>
              </a:rPr>
              <a:t>Policies and Strategies linked to Income generating activities within Technical Schools</a:t>
            </a:r>
          </a:p>
          <a:p>
            <a:pPr>
              <a:lnSpc>
                <a:spcPct val="100000"/>
              </a:lnSpc>
            </a:pPr>
            <a:r>
              <a:rPr lang="en-GB" dirty="0">
                <a:latin typeface="Times New Roman" panose="02020603050405020304" pitchFamily="18" charset="0"/>
                <a:cs typeface="Times New Roman" panose="02020603050405020304" pitchFamily="18" charset="0"/>
              </a:rPr>
              <a:t>Technical School Production Unit vs Technical School Company </a:t>
            </a:r>
          </a:p>
          <a:p>
            <a:pPr>
              <a:lnSpc>
                <a:spcPct val="100000"/>
              </a:lnSpc>
            </a:pPr>
            <a:r>
              <a:rPr lang="en-GB" dirty="0">
                <a:latin typeface="Times New Roman" panose="02020603050405020304" pitchFamily="18" charset="0"/>
                <a:cs typeface="Times New Roman" panose="02020603050405020304" pitchFamily="18" charset="0"/>
              </a:rPr>
              <a:t>Functions of the management of the production unit </a:t>
            </a:r>
          </a:p>
          <a:p>
            <a:pPr>
              <a:lnSpc>
                <a:spcPct val="100000"/>
              </a:lnSpc>
            </a:pPr>
            <a:r>
              <a:rPr lang="en-GB" dirty="0">
                <a:latin typeface="Times New Roman" panose="02020603050405020304" pitchFamily="18" charset="0"/>
                <a:cs typeface="Times New Roman" panose="02020603050405020304" pitchFamily="18" charset="0"/>
              </a:rPr>
              <a:t>Organizational structure of the production unit </a:t>
            </a:r>
          </a:p>
          <a:p>
            <a:pPr>
              <a:lnSpc>
                <a:spcPct val="100000"/>
              </a:lnSpc>
            </a:pPr>
            <a:r>
              <a:rPr lang="en-GB" dirty="0">
                <a:latin typeface="Times New Roman" panose="02020603050405020304" pitchFamily="18" charset="0"/>
                <a:cs typeface="Times New Roman" panose="02020603050405020304" pitchFamily="18" charset="0"/>
              </a:rPr>
              <a:t>Technical School Company </a:t>
            </a:r>
          </a:p>
          <a:p>
            <a:pPr>
              <a:lnSpc>
                <a:spcPct val="100000"/>
              </a:lnSpc>
            </a:pPr>
            <a:r>
              <a:rPr lang="en-GB" dirty="0">
                <a:latin typeface="Times New Roman" panose="02020603050405020304" pitchFamily="18" charset="0"/>
                <a:cs typeface="Times New Roman" panose="02020603050405020304" pitchFamily="18" charset="0"/>
              </a:rPr>
              <a:t>Criteria for the school company to be incorporated </a:t>
            </a:r>
          </a:p>
          <a:p>
            <a:pPr>
              <a:lnSpc>
                <a:spcPct val="100000"/>
              </a:lnSpc>
            </a:pPr>
            <a:r>
              <a:rPr lang="en-GB" dirty="0">
                <a:latin typeface="Times New Roman" panose="02020603050405020304" pitchFamily="18" charset="0"/>
                <a:cs typeface="Times New Roman" panose="02020603050405020304" pitchFamily="18" charset="0"/>
              </a:rPr>
              <a:t>Financial and Material resources</a:t>
            </a:r>
          </a:p>
          <a:p>
            <a:pPr>
              <a:lnSpc>
                <a:spcPct val="100000"/>
              </a:lnSpc>
            </a:pPr>
            <a:r>
              <a:rPr lang="en-GB" dirty="0">
                <a:latin typeface="Times New Roman" panose="02020603050405020304" pitchFamily="18" charset="0"/>
                <a:cs typeface="Times New Roman" panose="02020603050405020304" pitchFamily="18" charset="0"/>
              </a:rPr>
              <a:t>Monitoring and evaluation </a:t>
            </a:r>
          </a:p>
          <a:p>
            <a:pPr marL="0" indent="0" algn="just">
              <a:buNone/>
            </a:pPr>
            <a:endParaRPr lang="en-US" sz="2800"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a:p>
            <a:pPr algn="just"/>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920002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3" cstate="print">
            <a:extLst>
              <a:ext uri="{28A0092B-C50C-407E-A947-70E740481C1C}">
                <a14:useLocalDpi xmlns:a14="http://schemas.microsoft.com/office/drawing/2010/main" val="0"/>
              </a:ext>
            </a:extLst>
          </a:blip>
          <a:srcRect l="15037" t="18735" r="13930" b="15772"/>
          <a:stretch/>
        </p:blipFill>
        <p:spPr bwMode="auto">
          <a:xfrm>
            <a:off x="9932475" y="446639"/>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393" y="446639"/>
            <a:ext cx="931471" cy="866209"/>
          </a:xfrm>
          <a:prstGeom prst="rect">
            <a:avLst/>
          </a:prstGeom>
          <a:noFill/>
          <a:ln>
            <a:noFill/>
          </a:ln>
        </p:spPr>
      </p:pic>
      <p:grpSp>
        <p:nvGrpSpPr>
          <p:cNvPr id="6" name="Group 5"/>
          <p:cNvGrpSpPr/>
          <p:nvPr/>
        </p:nvGrpSpPr>
        <p:grpSpPr>
          <a:xfrm rot="5400000">
            <a:off x="-1654286" y="3553894"/>
            <a:ext cx="4614908" cy="97920"/>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1" name="Straight Connector 10"/>
          <p:cNvCxnSpPr/>
          <p:nvPr/>
        </p:nvCxnSpPr>
        <p:spPr>
          <a:xfrm>
            <a:off x="702128" y="5874686"/>
            <a:ext cx="9845460" cy="35622"/>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167864" y="1280970"/>
            <a:ext cx="8668863" cy="3187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167864" y="654070"/>
            <a:ext cx="8668863" cy="575582"/>
          </a:xfrm>
          <a:solidFill>
            <a:srgbClr val="0070C0"/>
          </a:solidFill>
        </p:spPr>
        <p:txBody>
          <a:bodyPr>
            <a:normAutofit fontScale="90000"/>
          </a:bodyPr>
          <a:lstStyle/>
          <a:p>
            <a:pPr algn="ctr"/>
            <a:r>
              <a:rPr lang="en-US" b="1" dirty="0">
                <a:solidFill>
                  <a:schemeClr val="bg1"/>
                </a:solidFill>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OUTLINE CONT.</a:t>
            </a:r>
            <a:endParaRPr lang="en-US" sz="3200" b="1" dirty="0">
              <a:latin typeface="Times New Roman" panose="02020603050405020304" pitchFamily="18" charset="0"/>
              <a:cs typeface="Times New Roman" panose="02020603050405020304" pitchFamily="18" charset="0"/>
            </a:endParaRPr>
          </a:p>
        </p:txBody>
      </p:sp>
      <p:sp>
        <p:nvSpPr>
          <p:cNvPr id="22" name="Content Placeholder 2"/>
          <p:cNvSpPr>
            <a:spLocks noGrp="1"/>
          </p:cNvSpPr>
          <p:nvPr>
            <p:ph idx="1"/>
          </p:nvPr>
        </p:nvSpPr>
        <p:spPr>
          <a:xfrm>
            <a:off x="972024" y="1369305"/>
            <a:ext cx="9416141" cy="4114597"/>
          </a:xfrm>
        </p:spPr>
        <p:txBody>
          <a:bodyPr>
            <a:noAutofit/>
          </a:bodyPr>
          <a:lstStyle/>
          <a:p>
            <a:pPr marL="0" indent="0">
              <a:lnSpc>
                <a:spcPct val="100000"/>
              </a:lnSpc>
              <a:buNone/>
            </a:pPr>
            <a:r>
              <a:rPr lang="en-US" sz="2000" b="1" u="sng" dirty="0" smtClean="0">
                <a:latin typeface="Times New Roman" panose="02020603050405020304" pitchFamily="18" charset="0"/>
                <a:cs typeface="Times New Roman" panose="02020603050405020304" pitchFamily="18" charset="0"/>
              </a:rPr>
              <a:t>BUSINESS INCUBATION CENTER</a:t>
            </a:r>
          </a:p>
          <a:p>
            <a:pPr>
              <a:lnSpc>
                <a:spcPct val="100000"/>
              </a:lnSpc>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Purpose </a:t>
            </a:r>
            <a:endParaRPr lang="en-US" sz="2000" dirty="0">
              <a:latin typeface="Times New Roman" panose="02020603050405020304" pitchFamily="18" charset="0"/>
              <a:cs typeface="Times New Roman" panose="02020603050405020304" pitchFamily="18" charset="0"/>
            </a:endParaRPr>
          </a:p>
          <a:p>
            <a:pPr>
              <a:lnSpc>
                <a:spcPct val="100000"/>
              </a:lnSpc>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Types </a:t>
            </a:r>
            <a:r>
              <a:rPr lang="en-US" sz="2000" dirty="0" smtClean="0">
                <a:latin typeface="Times New Roman" panose="02020603050405020304" pitchFamily="18" charset="0"/>
                <a:cs typeface="Times New Roman" panose="02020603050405020304" pitchFamily="18" charset="0"/>
              </a:rPr>
              <a:t>of Business incubation centers </a:t>
            </a:r>
            <a:endParaRPr lang="en-US" sz="2000" dirty="0">
              <a:latin typeface="Times New Roman" panose="02020603050405020304" pitchFamily="18" charset="0"/>
              <a:cs typeface="Times New Roman" panose="02020603050405020304" pitchFamily="18" charset="0"/>
            </a:endParaRPr>
          </a:p>
          <a:p>
            <a:pPr>
              <a:lnSpc>
                <a:spcPct val="10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Incubation </a:t>
            </a:r>
            <a:r>
              <a:rPr lang="en-US" sz="2000" dirty="0" smtClean="0">
                <a:latin typeface="Times New Roman" panose="02020603050405020304" pitchFamily="18" charset="0"/>
                <a:cs typeface="Times New Roman" panose="02020603050405020304" pitchFamily="18" charset="0"/>
              </a:rPr>
              <a:t>process</a:t>
            </a:r>
          </a:p>
          <a:p>
            <a:pPr>
              <a:lnSpc>
                <a:spcPct val="100000"/>
              </a:lnSpc>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Selection process </a:t>
            </a:r>
            <a:endParaRPr lang="en-US" sz="2000" dirty="0">
              <a:latin typeface="Times New Roman" panose="02020603050405020304" pitchFamily="18" charset="0"/>
              <a:cs typeface="Times New Roman" panose="02020603050405020304" pitchFamily="18" charset="0"/>
            </a:endParaRPr>
          </a:p>
          <a:p>
            <a:pPr>
              <a:lnSpc>
                <a:spcPct val="100000"/>
              </a:lnSpc>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Legal </a:t>
            </a:r>
            <a:r>
              <a:rPr lang="en-US" sz="2000" dirty="0">
                <a:latin typeface="Times New Roman" panose="02020603050405020304" pitchFamily="18" charset="0"/>
                <a:cs typeface="Times New Roman" panose="02020603050405020304" pitchFamily="18" charset="0"/>
              </a:rPr>
              <a:t>status of BIC</a:t>
            </a:r>
          </a:p>
          <a:p>
            <a:pPr>
              <a:lnSpc>
                <a:spcPct val="10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Organizational structure of the incubation</a:t>
            </a:r>
          </a:p>
          <a:p>
            <a:pPr>
              <a:lnSpc>
                <a:spcPct val="10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BIC financial model </a:t>
            </a:r>
          </a:p>
          <a:p>
            <a:pPr marL="0" indent="0">
              <a:lnSpc>
                <a:spcPct val="100000"/>
              </a:lnSpc>
              <a:buNone/>
            </a:pPr>
            <a:endParaRPr lang="en-US" sz="2400" dirty="0">
              <a:latin typeface="Times New Roman" panose="02020603050405020304" pitchFamily="18" charset="0"/>
              <a:cs typeface="Times New Roman" panose="02020603050405020304" pitchFamily="18" charset="0"/>
            </a:endParaRPr>
          </a:p>
          <a:p>
            <a:pPr>
              <a:lnSpc>
                <a:spcPct val="100000"/>
              </a:lnSpc>
              <a:buFont typeface="Wingdings" panose="05000000000000000000" pitchFamily="2" charset="2"/>
              <a:buChar char="§"/>
            </a:pPr>
            <a:endParaRPr lang="en-US" sz="1800" dirty="0">
              <a:latin typeface="Times New Roman" panose="02020603050405020304" pitchFamily="18" charset="0"/>
              <a:cs typeface="Times New Roman" panose="02020603050405020304" pitchFamily="18" charset="0"/>
            </a:endParaRPr>
          </a:p>
        </p:txBody>
      </p:sp>
      <p:sp>
        <p:nvSpPr>
          <p:cNvPr id="15" name="Rectangle 3">
            <a:extLst>
              <a:ext uri="{FF2B5EF4-FFF2-40B4-BE49-F238E27FC236}">
                <a16:creationId xmlns:a16="http://schemas.microsoft.com/office/drawing/2014/main" id="{095E81C6-E548-4B66-BA3D-FA0D4CD65CFB}"/>
              </a:ext>
            </a:extLst>
          </p:cNvPr>
          <p:cNvSpPr>
            <a:spLocks noChangeArrowheads="1"/>
          </p:cNvSpPr>
          <p:nvPr/>
        </p:nvSpPr>
        <p:spPr bwMode="auto">
          <a:xfrm>
            <a:off x="787007" y="5507001"/>
            <a:ext cx="9834811" cy="253916"/>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0" marR="0" lvl="0" indent="0" algn="ctr" defTabSz="685800" rtl="0" eaLnBrk="1" fontAlgn="base" latinLnBrk="0" hangingPunct="1">
              <a:lnSpc>
                <a:spcPct val="100000"/>
              </a:lnSpc>
              <a:spcBef>
                <a:spcPct val="0"/>
              </a:spcBef>
              <a:spcAft>
                <a:spcPct val="0"/>
              </a:spcAft>
              <a:buClrTx/>
              <a:buSzTx/>
              <a:buFontTx/>
              <a:buNone/>
              <a:tabLst>
                <a:tab pos="2228850" algn="ctr"/>
                <a:tab pos="4457700" algn="r"/>
              </a:tabLst>
              <a:defRPr/>
            </a:pPr>
            <a:r>
              <a:rPr kumimoji="0" lang="en-US" sz="1200" b="1" i="1" u="none" strike="noStrike" kern="1200" cap="none" spc="0" normalizeH="0" baseline="0" noProof="0" dirty="0">
                <a:ln>
                  <a:noFill/>
                </a:ln>
                <a:solidFill>
                  <a:srgbClr val="FFFFFF"/>
                </a:solidFill>
                <a:effectLst/>
                <a:uLnTx/>
                <a:uFillTx/>
                <a:latin typeface="Century Gothic" panose="020B0502020202020204" pitchFamily="34" charset="0"/>
                <a:ea typeface="Calibri" pitchFamily="34" charset="0"/>
                <a:cs typeface="Times New Roman" pitchFamily="18" charset="0"/>
              </a:rPr>
              <a:t>RTB                  -                  </a:t>
            </a:r>
            <a:r>
              <a:rPr kumimoji="0" lang="en-US" sz="1200" b="1" i="1" u="none" strike="noStrike" kern="1200" cap="none" spc="0" normalizeH="0" baseline="0" noProof="0" dirty="0">
                <a:ln>
                  <a:noFill/>
                </a:ln>
                <a:solidFill>
                  <a:srgbClr val="FFFFFF"/>
                </a:solidFill>
                <a:effectLst/>
                <a:uLnTx/>
                <a:uFillTx/>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kumimoji="0" lang="en-US" sz="1200" b="1" i="1" u="none" strike="noStrike" kern="1200" cap="none" spc="0" normalizeH="0" baseline="0" noProof="0" dirty="0">
                <a:ln>
                  <a:noFill/>
                </a:ln>
                <a:solidFill>
                  <a:srgbClr val="FFFFFF"/>
                </a:solidFill>
                <a:effectLst/>
                <a:uLnTx/>
                <a:uFillTx/>
                <a:latin typeface="Century Gothic" panose="020B0502020202020204" pitchFamily="34" charset="0"/>
                <a:ea typeface="Calibri" pitchFamily="34" charset="0"/>
                <a:cs typeface="Times New Roman" pitchFamily="18" charset="0"/>
              </a:rPr>
              <a:t>-          RTB</a:t>
            </a:r>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pitchFamily="34" charset="0"/>
            </a:endParaRPr>
          </a:p>
        </p:txBody>
      </p:sp>
    </p:spTree>
    <p:extLst>
      <p:ext uri="{BB962C8B-B14F-4D97-AF65-F5344CB8AC3E}">
        <p14:creationId xmlns:p14="http://schemas.microsoft.com/office/powerpoint/2010/main" val="270947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06896" y="1493837"/>
            <a:ext cx="91782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890505" y="328207"/>
            <a:ext cx="8400042" cy="1127217"/>
          </a:xfrm>
          <a:solidFill>
            <a:schemeClr val="accent1"/>
          </a:solidFill>
        </p:spPr>
        <p:txBody>
          <a:bodyPr>
            <a:noAutofit/>
          </a:bodyPr>
          <a:lstStyle/>
          <a:p>
            <a:pPr algn="just"/>
            <a:r>
              <a:rPr lang="en-US" sz="3200" dirty="0">
                <a:solidFill>
                  <a:schemeClr val="bg1"/>
                </a:solidFill>
                <a:latin typeface="Times New Roman" panose="02020603050405020304" pitchFamily="18" charset="0"/>
                <a:cs typeface="Times New Roman" panose="02020603050405020304" pitchFamily="18" charset="0"/>
              </a:rPr>
              <a:t>BACKGROUND OF INCOME-GENERATING ACTIVITIES IN TVET SCHOOLS</a:t>
            </a:r>
          </a:p>
        </p:txBody>
      </p:sp>
      <p:sp>
        <p:nvSpPr>
          <p:cNvPr id="22" name="Content Placeholder 2"/>
          <p:cNvSpPr>
            <a:spLocks noGrp="1"/>
          </p:cNvSpPr>
          <p:nvPr>
            <p:ph idx="1"/>
          </p:nvPr>
        </p:nvSpPr>
        <p:spPr>
          <a:xfrm>
            <a:off x="857541" y="1662545"/>
            <a:ext cx="10945245" cy="4228572"/>
          </a:xfrm>
        </p:spPr>
        <p:txBody>
          <a:bodyPr>
            <a:normAutofit fontScale="92500"/>
          </a:bodyPr>
          <a:lstStyle/>
          <a:p>
            <a:pPr algn="just">
              <a:lnSpc>
                <a:spcPct val="150000"/>
              </a:lnSpc>
            </a:pPr>
            <a:r>
              <a:rPr lang="en-GB" dirty="0">
                <a:latin typeface="Times New Roman" panose="02020603050405020304" pitchFamily="18" charset="0"/>
                <a:cs typeface="Times New Roman" panose="02020603050405020304" pitchFamily="18" charset="0"/>
              </a:rPr>
              <a:t>The Government cannot remain the only source of fund of Technical schools</a:t>
            </a:r>
          </a:p>
          <a:p>
            <a:pPr algn="just">
              <a:lnSpc>
                <a:spcPct val="150000"/>
              </a:lnSpc>
            </a:pPr>
            <a:r>
              <a:rPr lang="en-GB" dirty="0">
                <a:latin typeface="Times New Roman" panose="02020603050405020304" pitchFamily="18" charset="0"/>
                <a:cs typeface="Times New Roman" panose="02020603050405020304" pitchFamily="18" charset="0"/>
              </a:rPr>
              <a:t>A considerable budget is needed because TVET is very expensive</a:t>
            </a:r>
          </a:p>
          <a:p>
            <a:pPr algn="just">
              <a:lnSpc>
                <a:spcPct val="150000"/>
              </a:lnSpc>
            </a:pPr>
            <a:r>
              <a:rPr lang="en-US" dirty="0">
                <a:latin typeface="Times New Roman" panose="02020603050405020304" pitchFamily="18" charset="0"/>
                <a:cs typeface="Times New Roman" panose="02020603050405020304" pitchFamily="18" charset="0"/>
              </a:rPr>
              <a:t>Engagement in income-generating activities is a way in which TVET institutions can contribute to their funding needs</a:t>
            </a:r>
          </a:p>
          <a:p>
            <a:pPr algn="just">
              <a:lnSpc>
                <a:spcPct val="150000"/>
              </a:lnSpc>
            </a:pPr>
            <a:r>
              <a:rPr lang="en-US" dirty="0">
                <a:latin typeface="Times New Roman" panose="02020603050405020304" pitchFamily="18" charset="0"/>
                <a:cs typeface="Times New Roman" panose="02020603050405020304" pitchFamily="18" charset="0"/>
              </a:rPr>
              <a:t>Trainees actively participate in income generating activities, through the learn-by-doing principle</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2360373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506896" y="1450490"/>
            <a:ext cx="8311359" cy="4334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506896" y="323273"/>
            <a:ext cx="8311359" cy="1127217"/>
          </a:xfrm>
          <a:solidFill>
            <a:schemeClr val="accent5"/>
          </a:solidFill>
          <a:ln>
            <a:solidFill>
              <a:schemeClr val="accent5"/>
            </a:solidFill>
          </a:ln>
        </p:spPr>
        <p:txBody>
          <a:bodyPr>
            <a:noAutofit/>
          </a:bodyPr>
          <a:lstStyle/>
          <a:p>
            <a:pPr algn="just"/>
            <a:r>
              <a:rPr lang="en-US" sz="3600" dirty="0">
                <a:solidFill>
                  <a:schemeClr val="bg1"/>
                </a:solidFill>
                <a:latin typeface="Times New Roman" panose="02020603050405020304" pitchFamily="18" charset="0"/>
                <a:cs typeface="Times New Roman" panose="02020603050405020304" pitchFamily="18" charset="0"/>
              </a:rPr>
              <a:t>RATIONALE</a:t>
            </a:r>
          </a:p>
        </p:txBody>
      </p:sp>
      <p:sp>
        <p:nvSpPr>
          <p:cNvPr id="22" name="Content Placeholder 2"/>
          <p:cNvSpPr>
            <a:spLocks noGrp="1"/>
          </p:cNvSpPr>
          <p:nvPr>
            <p:ph idx="1"/>
          </p:nvPr>
        </p:nvSpPr>
        <p:spPr>
          <a:xfrm>
            <a:off x="857542" y="1662544"/>
            <a:ext cx="10743220" cy="4453795"/>
          </a:xfrm>
        </p:spPr>
        <p:txBody>
          <a:bodyPr>
            <a:normAutofit fontScale="92500" lnSpcReduction="10000"/>
          </a:bodyPr>
          <a:lstStyle/>
          <a:p>
            <a:pPr algn="just"/>
            <a:r>
              <a:rPr lang="en-US" sz="3000" dirty="0" smtClean="0">
                <a:latin typeface="Times New Roman" panose="02020603050405020304" pitchFamily="18" charset="0"/>
                <a:cs typeface="Times New Roman" panose="02020603050405020304" pitchFamily="18" charset="0"/>
              </a:rPr>
              <a:t>To </a:t>
            </a:r>
            <a:r>
              <a:rPr lang="en-US" sz="3000" dirty="0">
                <a:latin typeface="Times New Roman" panose="02020603050405020304" pitchFamily="18" charset="0"/>
                <a:cs typeface="Times New Roman" panose="02020603050405020304" pitchFamily="18" charset="0"/>
              </a:rPr>
              <a:t>make Heavy investments in Technical schools in terms of construction , training equipment, training consumables, etc. more productive </a:t>
            </a:r>
          </a:p>
          <a:p>
            <a:pPr algn="just"/>
            <a:r>
              <a:rPr lang="en-US" sz="3000" dirty="0">
                <a:latin typeface="Times New Roman" panose="02020603050405020304" pitchFamily="18" charset="0"/>
                <a:cs typeface="Times New Roman" panose="02020603050405020304" pitchFamily="18" charset="0"/>
              </a:rPr>
              <a:t>To address the existing budget gaps in Technical Schools, these Technical Schools have to set internal revenue generation mechanisms, using available resources and expertise.</a:t>
            </a:r>
          </a:p>
          <a:p>
            <a:pPr lvl="0" algn="just">
              <a:buFont typeface="Wingdings" panose="05000000000000000000" pitchFamily="2" charset="2"/>
              <a:buChar char="Ø"/>
            </a:pPr>
            <a:r>
              <a:rPr lang="en-US" sz="3000" b="1" dirty="0">
                <a:latin typeface="Times New Roman" panose="02020603050405020304" pitchFamily="18" charset="0"/>
                <a:cs typeface="Times New Roman" panose="02020603050405020304" pitchFamily="18" charset="0"/>
              </a:rPr>
              <a:t>To request Technical schools to establish Production Units and competent Institutions to facilitate the Registration of Technical Schools’ Private companies</a:t>
            </a:r>
          </a:p>
          <a:p>
            <a:pPr lvl="0" algn="just">
              <a:buFont typeface="Wingdings" panose="05000000000000000000" pitchFamily="2" charset="2"/>
              <a:buChar char="Ø"/>
            </a:pPr>
            <a:r>
              <a:rPr lang="en-US" sz="3000" b="1" dirty="0">
                <a:latin typeface="Times New Roman" panose="02020603050405020304" pitchFamily="18" charset="0"/>
                <a:cs typeface="Times New Roman" panose="02020603050405020304" pitchFamily="18" charset="0"/>
              </a:rPr>
              <a:t>There’s a need for effective management strategies for generated revenue </a:t>
            </a:r>
            <a:endParaRPr lang="en-US" sz="3000" dirty="0">
              <a:latin typeface="Times New Roman" pitchFamily="18" charset="0"/>
              <a:cs typeface="Times New Roman" pitchFamily="18" charset="0"/>
            </a:endParaRPr>
          </a:p>
          <a:p>
            <a:pPr algn="just"/>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2840346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506896" y="1450490"/>
            <a:ext cx="8311359" cy="4334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506896" y="323273"/>
            <a:ext cx="9079658" cy="1127217"/>
          </a:xfrm>
          <a:solidFill>
            <a:schemeClr val="accent5"/>
          </a:solidFill>
          <a:ln>
            <a:solidFill>
              <a:schemeClr val="accent5"/>
            </a:solidFill>
          </a:ln>
        </p:spPr>
        <p:txBody>
          <a:bodyPr>
            <a:noAutofit/>
          </a:bodyPr>
          <a:lstStyle/>
          <a:p>
            <a:pPr lvl="1"/>
            <a:r>
              <a:rPr lang="en-US" sz="2400" b="1" dirty="0">
                <a:solidFill>
                  <a:schemeClr val="bg1"/>
                </a:solidFill>
                <a:latin typeface="Times New Roman" panose="02020603050405020304" pitchFamily="18" charset="0"/>
                <a:cs typeface="Times New Roman" panose="02020603050405020304" pitchFamily="18" charset="0"/>
              </a:rPr>
              <a:t>POLICIES AND STRATEGIES LINKED TO INCOME GENERATING ACTIVITIES WITHIN TVET SCHOOLS</a:t>
            </a:r>
          </a:p>
        </p:txBody>
      </p:sp>
      <p:sp>
        <p:nvSpPr>
          <p:cNvPr id="22" name="Content Placeholder 2"/>
          <p:cNvSpPr>
            <a:spLocks noGrp="1"/>
          </p:cNvSpPr>
          <p:nvPr>
            <p:ph idx="1"/>
          </p:nvPr>
        </p:nvSpPr>
        <p:spPr>
          <a:xfrm>
            <a:off x="857541" y="1662545"/>
            <a:ext cx="10945245" cy="4228572"/>
          </a:xfrm>
        </p:spPr>
        <p:txBody>
          <a:bodyPr>
            <a:normAutofit/>
          </a:bodyPr>
          <a:lstStyle/>
          <a:p>
            <a:pPr algn="just"/>
            <a:r>
              <a:rPr lang="en-US" dirty="0">
                <a:latin typeface="Times New Roman" panose="02020603050405020304" pitchFamily="18" charset="0"/>
                <a:cs typeface="Times New Roman" panose="02020603050405020304" pitchFamily="18" charset="0"/>
              </a:rPr>
              <a:t>7Years government program: National Strategy for Transformation (NST1)</a:t>
            </a:r>
          </a:p>
          <a:p>
            <a:pPr algn="just"/>
            <a:r>
              <a:rPr lang="en-US" dirty="0">
                <a:latin typeface="Times New Roman" panose="02020603050405020304" pitchFamily="18" charset="0"/>
                <a:cs typeface="Times New Roman" panose="02020603050405020304" pitchFamily="18" charset="0"/>
              </a:rPr>
              <a:t>National skills development and employment promotion strategy 2019 - 2024</a:t>
            </a:r>
          </a:p>
          <a:p>
            <a:pPr algn="just"/>
            <a:r>
              <a:rPr lang="en-US" dirty="0">
                <a:latin typeface="Times New Roman" panose="02020603050405020304" pitchFamily="18" charset="0"/>
                <a:cs typeface="Times New Roman" panose="02020603050405020304" pitchFamily="18" charset="0"/>
              </a:rPr>
              <a:t>Education sector strategic plan 2018/19 to 2023/24 </a:t>
            </a:r>
          </a:p>
          <a:p>
            <a:pPr algn="just"/>
            <a:r>
              <a:rPr lang="en-US" dirty="0">
                <a:latin typeface="Times New Roman" panose="02020603050405020304" pitchFamily="18" charset="0"/>
                <a:cs typeface="Times New Roman" panose="02020603050405020304" pitchFamily="18" charset="0"/>
              </a:rPr>
              <a:t>TVET POLICY: Sustainable Innovative financing mechanisms in TVET</a:t>
            </a:r>
          </a:p>
          <a:p>
            <a:pPr marL="0" indent="0" algn="just">
              <a:buNone/>
            </a:pP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773704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506896" y="1450490"/>
            <a:ext cx="8311359" cy="4334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506896" y="323273"/>
            <a:ext cx="9079658" cy="1127217"/>
          </a:xfrm>
          <a:solidFill>
            <a:schemeClr val="accent5"/>
          </a:solidFill>
          <a:ln>
            <a:solidFill>
              <a:schemeClr val="accent5"/>
            </a:solidFill>
          </a:ln>
        </p:spPr>
        <p:txBody>
          <a:bodyPr>
            <a:noAutofit/>
          </a:bodyPr>
          <a:lstStyle/>
          <a:p>
            <a:pPr lvl="1"/>
            <a:r>
              <a:rPr lang="en-US" sz="2800" b="1" dirty="0">
                <a:solidFill>
                  <a:schemeClr val="bg1"/>
                </a:solidFill>
                <a:latin typeface="Times New Roman" panose="02020603050405020304" pitchFamily="18" charset="0"/>
                <a:cs typeface="Times New Roman" panose="02020603050405020304" pitchFamily="18" charset="0"/>
              </a:rPr>
              <a:t>PRODUCTION UNIT vs TECHNICAL SCHOOL COMPANY</a:t>
            </a:r>
          </a:p>
        </p:txBody>
      </p:sp>
      <p:graphicFrame>
        <p:nvGraphicFramePr>
          <p:cNvPr id="2" name="Content Placeholder 1"/>
          <p:cNvGraphicFramePr>
            <a:graphicFrameLocks noGrp="1"/>
          </p:cNvGraphicFramePr>
          <p:nvPr>
            <p:ph idx="1"/>
            <p:extLst/>
          </p:nvPr>
        </p:nvGraphicFramePr>
        <p:xfrm>
          <a:off x="862782" y="1537184"/>
          <a:ext cx="10945814" cy="4937760"/>
        </p:xfrm>
        <a:graphic>
          <a:graphicData uri="http://schemas.openxmlformats.org/drawingml/2006/table">
            <a:tbl>
              <a:tblPr firstRow="1" bandRow="1">
                <a:tableStyleId>{5C22544A-7EE6-4342-B048-85BDC9FD1C3A}</a:tableStyleId>
              </a:tblPr>
              <a:tblGrid>
                <a:gridCol w="5472907">
                  <a:extLst>
                    <a:ext uri="{9D8B030D-6E8A-4147-A177-3AD203B41FA5}">
                      <a16:colId xmlns:a16="http://schemas.microsoft.com/office/drawing/2014/main" val="814728152"/>
                    </a:ext>
                  </a:extLst>
                </a:gridCol>
                <a:gridCol w="5472907">
                  <a:extLst>
                    <a:ext uri="{9D8B030D-6E8A-4147-A177-3AD203B41FA5}">
                      <a16:colId xmlns:a16="http://schemas.microsoft.com/office/drawing/2014/main" val="1964201524"/>
                    </a:ext>
                  </a:extLst>
                </a:gridCol>
              </a:tblGrid>
              <a:tr h="370840">
                <a:tc>
                  <a:txBody>
                    <a:bodyPr/>
                    <a:lstStyle/>
                    <a:p>
                      <a:r>
                        <a:rPr lang="en-US" sz="2400" dirty="0">
                          <a:latin typeface="Times New Roman" panose="02020603050405020304" pitchFamily="18" charset="0"/>
                          <a:cs typeface="Times New Roman" panose="02020603050405020304" pitchFamily="18" charset="0"/>
                        </a:rPr>
                        <a:t>Production Unit</a:t>
                      </a:r>
                      <a:endParaRPr lang="en-RW" sz="2400" dirty="0">
                        <a:latin typeface="Times New Roman" panose="02020603050405020304" pitchFamily="18" charset="0"/>
                        <a:cs typeface="Times New Roman" panose="02020603050405020304" pitchFamily="18" charset="0"/>
                      </a:endParaRPr>
                    </a:p>
                  </a:txBody>
                  <a:tcPr/>
                </a:tc>
                <a:tc>
                  <a:txBody>
                    <a:bodyPr/>
                    <a:lstStyle/>
                    <a:p>
                      <a:r>
                        <a:rPr lang="en-US" sz="2400" dirty="0">
                          <a:latin typeface="Times New Roman" panose="02020603050405020304" pitchFamily="18" charset="0"/>
                          <a:cs typeface="Times New Roman" panose="02020603050405020304" pitchFamily="18" charset="0"/>
                        </a:rPr>
                        <a:t>Company</a:t>
                      </a:r>
                      <a:endParaRPr lang="en-RW"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046068424"/>
                  </a:ext>
                </a:extLst>
              </a:tr>
              <a:tr h="370840">
                <a:tc>
                  <a:txBody>
                    <a:bodyPr/>
                    <a:lstStyle/>
                    <a:p>
                      <a:pPr marL="285750" indent="-285750">
                        <a:buFont typeface="Arial" panose="020B0604020202020204" pitchFamily="34" charset="0"/>
                        <a:buChar char="•"/>
                      </a:pPr>
                      <a:r>
                        <a:rPr lang="en-US" sz="2400" kern="1200" dirty="0">
                          <a:solidFill>
                            <a:schemeClr val="dk1"/>
                          </a:solidFill>
                          <a:effectLst/>
                          <a:latin typeface="Times New Roman" panose="02020603050405020304" pitchFamily="18" charset="0"/>
                          <a:ea typeface="+mn-ea"/>
                          <a:cs typeface="Times New Roman" panose="02020603050405020304" pitchFamily="18" charset="0"/>
                        </a:rPr>
                        <a:t>A production unit is set up for the sales of products made while ensuring students' acquisition of practical skills, and attitudes of production in line with their area of specialization </a:t>
                      </a:r>
                    </a:p>
                    <a:p>
                      <a:pPr marL="285750" indent="-285750">
                        <a:buFont typeface="Arial" panose="020B0604020202020204" pitchFamily="34" charset="0"/>
                        <a:buChar char="•"/>
                      </a:pPr>
                      <a:r>
                        <a:rPr lang="en-US" sz="2400" kern="1200" dirty="0">
                          <a:solidFill>
                            <a:schemeClr val="dk1"/>
                          </a:solidFill>
                          <a:effectLst/>
                          <a:latin typeface="Times New Roman" panose="02020603050405020304" pitchFamily="18" charset="0"/>
                          <a:ea typeface="+mn-ea"/>
                          <a:cs typeface="Times New Roman" panose="02020603050405020304" pitchFamily="18" charset="0"/>
                        </a:rPr>
                        <a:t>Starting a school production unit does not require additional investments. The available resources namely teachers, students, and workshops are sufficient for setting up a production unit</a:t>
                      </a:r>
                      <a:endParaRPr lang="en-US"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400" kern="1200" dirty="0">
                          <a:solidFill>
                            <a:schemeClr val="dk1"/>
                          </a:solidFill>
                          <a:effectLst/>
                          <a:latin typeface="Times New Roman" panose="02020603050405020304" pitchFamily="18" charset="0"/>
                          <a:ea typeface="+mn-ea"/>
                          <a:cs typeface="Times New Roman" panose="02020603050405020304" pitchFamily="18" charset="0"/>
                        </a:rPr>
                        <a:t>Production unit is</a:t>
                      </a:r>
                      <a:r>
                        <a:rPr lang="en-US" sz="2400" kern="1200" baseline="0" dirty="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a:solidFill>
                            <a:schemeClr val="dk1"/>
                          </a:solidFill>
                          <a:effectLst/>
                          <a:latin typeface="Times New Roman" panose="02020603050405020304" pitchFamily="18" charset="0"/>
                          <a:ea typeface="+mn-ea"/>
                          <a:cs typeface="Times New Roman" panose="02020603050405020304" pitchFamily="18" charset="0"/>
                        </a:rPr>
                        <a:t>a necessity in every Technical school </a:t>
                      </a:r>
                      <a:endParaRPr lang="en-RW" sz="24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en-US" sz="2400" kern="1200" dirty="0">
                          <a:solidFill>
                            <a:schemeClr val="dk1"/>
                          </a:solidFill>
                          <a:effectLst/>
                          <a:latin typeface="Times New Roman" panose="02020603050405020304" pitchFamily="18" charset="0"/>
                          <a:ea typeface="+mn-ea"/>
                          <a:cs typeface="Times New Roman" panose="02020603050405020304" pitchFamily="18" charset="0"/>
                        </a:rPr>
                        <a:t>Technical school’s </a:t>
                      </a:r>
                      <a:r>
                        <a:rPr lang="en-US" sz="2400" b="0" kern="1200" dirty="0">
                          <a:solidFill>
                            <a:schemeClr val="dk1"/>
                          </a:solidFill>
                          <a:effectLst/>
                          <a:latin typeface="Times New Roman" panose="02020603050405020304" pitchFamily="18" charset="0"/>
                          <a:ea typeface="+mn-ea"/>
                          <a:cs typeface="Times New Roman" panose="02020603050405020304" pitchFamily="18" charset="0"/>
                        </a:rPr>
                        <a:t>company</a:t>
                      </a:r>
                      <a:r>
                        <a:rPr lang="en-US" sz="2400" b="1" kern="1200" baseline="0" dirty="0">
                          <a:solidFill>
                            <a:schemeClr val="dk1"/>
                          </a:solidFill>
                          <a:effectLst/>
                          <a:latin typeface="Times New Roman" panose="02020603050405020304" pitchFamily="18" charset="0"/>
                          <a:ea typeface="+mn-ea"/>
                          <a:cs typeface="Times New Roman" panose="02020603050405020304" pitchFamily="18" charset="0"/>
                        </a:rPr>
                        <a:t> is a company like </a:t>
                      </a:r>
                      <a:r>
                        <a:rPr lang="en-US" sz="2400" b="1" kern="1200" dirty="0">
                          <a:solidFill>
                            <a:schemeClr val="dk1"/>
                          </a:solidFill>
                          <a:effectLst/>
                          <a:latin typeface="Times New Roman" panose="02020603050405020304" pitchFamily="18" charset="0"/>
                          <a:ea typeface="+mn-ea"/>
                          <a:cs typeface="Times New Roman" panose="02020603050405020304" pitchFamily="18" charset="0"/>
                        </a:rPr>
                        <a:t>any other </a:t>
                      </a:r>
                      <a:r>
                        <a:rPr lang="en-US" sz="2400" kern="1200" dirty="0">
                          <a:solidFill>
                            <a:schemeClr val="dk1"/>
                          </a:solidFill>
                          <a:effectLst/>
                          <a:latin typeface="Times New Roman" panose="02020603050405020304" pitchFamily="18" charset="0"/>
                          <a:ea typeface="+mn-ea"/>
                          <a:cs typeface="Times New Roman" panose="02020603050405020304" pitchFamily="18" charset="0"/>
                        </a:rPr>
                        <a:t>company registered in RDB</a:t>
                      </a:r>
                      <a:endParaRPr lang="en-US"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400" kern="1200" dirty="0">
                          <a:solidFill>
                            <a:schemeClr val="dk1"/>
                          </a:solidFill>
                          <a:effectLst/>
                          <a:latin typeface="Times New Roman" panose="02020603050405020304" pitchFamily="18" charset="0"/>
                          <a:ea typeface="+mn-ea"/>
                          <a:cs typeface="Times New Roman" panose="02020603050405020304" pitchFamily="18" charset="0"/>
                        </a:rPr>
                        <a:t>The shareholder in each of these companies is the Technical school itself with 100% shares</a:t>
                      </a:r>
                    </a:p>
                    <a:p>
                      <a:pPr marL="285750" indent="-285750">
                        <a:buFont typeface="Arial" panose="020B0604020202020204" pitchFamily="34" charset="0"/>
                        <a:buChar char="•"/>
                      </a:pPr>
                      <a:r>
                        <a:rPr lang="en-US" sz="2400" kern="1200" dirty="0">
                          <a:solidFill>
                            <a:schemeClr val="dk1"/>
                          </a:solidFill>
                          <a:effectLst/>
                          <a:latin typeface="Times New Roman" panose="02020603050405020304" pitchFamily="18" charset="0"/>
                          <a:ea typeface="+mn-ea"/>
                          <a:cs typeface="Times New Roman" panose="02020603050405020304" pitchFamily="18" charset="0"/>
                        </a:rPr>
                        <a:t>The annual turnover for the existing production unit should be at least equivalent to 20,000,000 RWF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1200" dirty="0">
                          <a:solidFill>
                            <a:schemeClr val="dk1"/>
                          </a:solidFill>
                          <a:effectLst/>
                          <a:latin typeface="Times New Roman" panose="02020603050405020304" pitchFamily="18" charset="0"/>
                          <a:ea typeface="+mn-ea"/>
                          <a:cs typeface="Times New Roman" panose="02020603050405020304" pitchFamily="18" charset="0"/>
                        </a:rPr>
                        <a:t>Technical school should have adequate resources</a:t>
                      </a:r>
                    </a:p>
                  </a:txBody>
                  <a:tcPr/>
                </a:tc>
                <a:extLst>
                  <a:ext uri="{0D108BD9-81ED-4DB2-BD59-A6C34878D82A}">
                    <a16:rowId xmlns:a16="http://schemas.microsoft.com/office/drawing/2014/main" val="499689553"/>
                  </a:ext>
                </a:extLst>
              </a:tr>
            </a:tbl>
          </a:graphicData>
        </a:graphic>
      </p:graphicFrame>
    </p:spTree>
    <p:extLst>
      <p:ext uri="{BB962C8B-B14F-4D97-AF65-F5344CB8AC3E}">
        <p14:creationId xmlns:p14="http://schemas.microsoft.com/office/powerpoint/2010/main" val="3653068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06896" y="1493837"/>
            <a:ext cx="91782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506897" y="323273"/>
            <a:ext cx="9079658" cy="1127217"/>
          </a:xfrm>
          <a:solidFill>
            <a:schemeClr val="accent1"/>
          </a:solidFill>
        </p:spPr>
        <p:txBody>
          <a:bodyPr>
            <a:noAutofit/>
          </a:bodyPr>
          <a:lstStyle/>
          <a:p>
            <a:r>
              <a:rPr lang="en-US" sz="3600" dirty="0">
                <a:solidFill>
                  <a:schemeClr val="bg1"/>
                </a:solidFill>
                <a:latin typeface="Times New Roman" panose="02020603050405020304" pitchFamily="18" charset="0"/>
                <a:cs typeface="Times New Roman" panose="02020603050405020304" pitchFamily="18" charset="0"/>
              </a:rPr>
              <a:t>FUNCTIONS OF THE MANAGEMENT OF TECHNICAL SCHOOL PRODUCTION UNIT</a:t>
            </a:r>
            <a:endParaRPr lang="en-US" sz="3600" b="1" dirty="0">
              <a:solidFill>
                <a:schemeClr val="bg1"/>
              </a:solidFill>
              <a:latin typeface="Times New Roman" panose="02020603050405020304" pitchFamily="18" charset="0"/>
              <a:cs typeface="Times New Roman" panose="02020603050405020304" pitchFamily="18" charset="0"/>
            </a:endParaRPr>
          </a:p>
        </p:txBody>
      </p:sp>
      <p:pic>
        <p:nvPicPr>
          <p:cNvPr id="15" name="Picture 1" descr="Diagram&#10;&#10;Description automatically generated">
            <a:extLst>
              <a:ext uri="{FF2B5EF4-FFF2-40B4-BE49-F238E27FC236}">
                <a16:creationId xmlns:a16="http://schemas.microsoft.com/office/drawing/2014/main" id="{399DAC72-2EC0-9902-AC34-7FE4D0C5E9C8}"/>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1222872" y="2060575"/>
            <a:ext cx="10267721" cy="3733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141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06896" y="1493837"/>
            <a:ext cx="91782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506897" y="323273"/>
            <a:ext cx="9079658" cy="1127217"/>
          </a:xfrm>
          <a:solidFill>
            <a:schemeClr val="accent1"/>
          </a:solidFill>
        </p:spPr>
        <p:txBody>
          <a:bodyPr>
            <a:noAutofit/>
          </a:bodyPr>
          <a:lstStyle/>
          <a:p>
            <a:r>
              <a:rPr lang="en-US" sz="3600" dirty="0">
                <a:solidFill>
                  <a:schemeClr val="bg1"/>
                </a:solidFill>
                <a:latin typeface="Times New Roman" panose="02020603050405020304" pitchFamily="18" charset="0"/>
                <a:cs typeface="Times New Roman" panose="02020603050405020304" pitchFamily="18" charset="0"/>
              </a:rPr>
              <a:t>PRODUCTION UNIT ORGANIZATIONAL STRUCTURE</a:t>
            </a:r>
            <a:endParaRPr lang="en-US" sz="3600" b="1" dirty="0">
              <a:solidFill>
                <a:schemeClr val="bg1"/>
              </a:solidFill>
              <a:latin typeface="Times New Roman" panose="02020603050405020304" pitchFamily="18" charset="0"/>
              <a:cs typeface="Times New Roman" panose="02020603050405020304" pitchFamily="18" charset="0"/>
            </a:endParaRPr>
          </a:p>
        </p:txBody>
      </p:sp>
      <p:pic>
        <p:nvPicPr>
          <p:cNvPr id="19" name="Picture 56">
            <a:extLst>
              <a:ext uri="{FF2B5EF4-FFF2-40B4-BE49-F238E27FC236}">
                <a16:creationId xmlns:a16="http://schemas.microsoft.com/office/drawing/2014/main" id="{F0BCE845-1C5D-2A2B-1805-2B4E141C980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929379" y="1610413"/>
            <a:ext cx="6019331" cy="4634885"/>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ontent Placeholder 23"/>
          <p:cNvSpPr>
            <a:spLocks noGrp="1"/>
          </p:cNvSpPr>
          <p:nvPr>
            <p:ph idx="1"/>
          </p:nvPr>
        </p:nvSpPr>
        <p:spPr>
          <a:xfrm>
            <a:off x="838200" y="1537185"/>
            <a:ext cx="4999566" cy="4639778"/>
          </a:xfrm>
        </p:spPr>
        <p:txBody>
          <a:bodyPr>
            <a:normAutofit fontScale="25000" lnSpcReduction="20000"/>
          </a:bodyPr>
          <a:lstStyle/>
          <a:p>
            <a:pPr lvl="0" algn="just"/>
            <a:r>
              <a:rPr lang="en-US" sz="8000" b="1" dirty="0">
                <a:latin typeface="Times New Roman" panose="02020603050405020304" pitchFamily="18" charset="0"/>
                <a:cs typeface="Times New Roman" panose="02020603050405020304" pitchFamily="18" charset="0"/>
              </a:rPr>
              <a:t>Production unit management committee:</a:t>
            </a:r>
            <a:r>
              <a:rPr lang="en-US" sz="8000" dirty="0">
                <a:latin typeface="Times New Roman" panose="02020603050405020304" pitchFamily="18" charset="0"/>
                <a:cs typeface="Times New Roman" panose="02020603050405020304" pitchFamily="18" charset="0"/>
              </a:rPr>
              <a:t> Should be composed of a Production manager, Trainer responsible of the workshop (one for each workshop) and a storekeeper and or an accountant. This committee is responsible for regular inventory control and keeping records, and all report to the school manager. </a:t>
            </a:r>
          </a:p>
          <a:p>
            <a:pPr lvl="0" algn="just"/>
            <a:r>
              <a:rPr lang="en-US" sz="8000" b="1" dirty="0">
                <a:latin typeface="Times New Roman" panose="02020603050405020304" pitchFamily="18" charset="0"/>
                <a:cs typeface="Times New Roman" panose="02020603050405020304" pitchFamily="18" charset="0"/>
              </a:rPr>
              <a:t>Tender committee:</a:t>
            </a:r>
            <a:r>
              <a:rPr lang="en-US" sz="8000" dirty="0">
                <a:latin typeface="Times New Roman" panose="02020603050405020304" pitchFamily="18" charset="0"/>
                <a:cs typeface="Times New Roman" panose="02020603050405020304" pitchFamily="18" charset="0"/>
              </a:rPr>
              <a:t> Should be composed of at least three members designated by the school manager in collaboration with the parents’ committee. </a:t>
            </a:r>
          </a:p>
          <a:p>
            <a:pPr lvl="0" algn="just"/>
            <a:r>
              <a:rPr lang="en-US" sz="8000" b="1" dirty="0">
                <a:latin typeface="Times New Roman" panose="02020603050405020304" pitchFamily="18" charset="0"/>
                <a:cs typeface="Times New Roman" panose="02020603050405020304" pitchFamily="18" charset="0"/>
              </a:rPr>
              <a:t>Internal Audit committee:</a:t>
            </a:r>
            <a:r>
              <a:rPr lang="en-US" sz="8000" dirty="0">
                <a:latin typeface="Times New Roman" panose="02020603050405020304" pitchFamily="18" charset="0"/>
                <a:cs typeface="Times New Roman" panose="02020603050405020304" pitchFamily="18" charset="0"/>
              </a:rPr>
              <a:t> This committee will objectively assess the production unit processes; assess the production unit risks and the efficacy of its risk management efforts; Ensure that the production unit is complying with relevant laws and statutes and Evaluate internal control and make recommendations on how to improve. </a:t>
            </a:r>
          </a:p>
          <a:p>
            <a:endParaRPr lang="en-US" dirty="0"/>
          </a:p>
        </p:txBody>
      </p:sp>
    </p:spTree>
    <p:extLst>
      <p:ext uri="{BB962C8B-B14F-4D97-AF65-F5344CB8AC3E}">
        <p14:creationId xmlns:p14="http://schemas.microsoft.com/office/powerpoint/2010/main" val="732212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485900" y="1248303"/>
            <a:ext cx="91782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506897" y="323273"/>
            <a:ext cx="9079658" cy="690279"/>
          </a:xfrm>
          <a:solidFill>
            <a:schemeClr val="accent1"/>
          </a:solidFill>
        </p:spPr>
        <p:txBody>
          <a:bodyPr>
            <a:noAutofit/>
          </a:bodyPr>
          <a:lstStyle/>
          <a:p>
            <a:r>
              <a:rPr lang="en-US" sz="2800" dirty="0">
                <a:solidFill>
                  <a:schemeClr val="bg1"/>
                </a:solidFill>
                <a:latin typeface="Times New Roman" panose="02020603050405020304" pitchFamily="18" charset="0"/>
                <a:cs typeface="Times New Roman" panose="02020603050405020304" pitchFamily="18" charset="0"/>
              </a:rPr>
              <a:t>HUMAN RESOURCES AND THEIR RESPONSIBILITIES </a:t>
            </a:r>
            <a:endParaRPr lang="en-US" sz="2800" b="1" dirty="0">
              <a:solidFill>
                <a:schemeClr val="bg1"/>
              </a:solidFill>
              <a:latin typeface="Times New Roman" panose="02020603050405020304" pitchFamily="18" charset="0"/>
              <a:cs typeface="Times New Roman" panose="02020603050405020304" pitchFamily="18" charset="0"/>
            </a:endParaRPr>
          </a:p>
        </p:txBody>
      </p:sp>
      <p:sp>
        <p:nvSpPr>
          <p:cNvPr id="22" name="Content Placeholder 2"/>
          <p:cNvSpPr>
            <a:spLocks noGrp="1"/>
          </p:cNvSpPr>
          <p:nvPr>
            <p:ph idx="1"/>
          </p:nvPr>
        </p:nvSpPr>
        <p:spPr>
          <a:xfrm>
            <a:off x="857541" y="1248303"/>
            <a:ext cx="10945245" cy="5609697"/>
          </a:xfrm>
        </p:spPr>
        <p:txBody>
          <a:bodyPr>
            <a:noAutofit/>
          </a:bodyPr>
          <a:lstStyle/>
          <a:p>
            <a:pPr lvl="0" algn="just">
              <a:lnSpc>
                <a:spcPct val="100000"/>
              </a:lnSpc>
            </a:pPr>
            <a:r>
              <a:rPr lang="en-US" sz="2400" b="1" dirty="0">
                <a:latin typeface="Times New Roman" panose="02020603050405020304" pitchFamily="18" charset="0"/>
                <a:cs typeface="Times New Roman" panose="02020603050405020304" pitchFamily="18" charset="0"/>
              </a:rPr>
              <a:t>School head teacher</a:t>
            </a:r>
            <a:r>
              <a:rPr lang="en-US" sz="2400" dirty="0">
                <a:latin typeface="Times New Roman" panose="02020603050405020304" pitchFamily="18" charset="0"/>
                <a:cs typeface="Times New Roman" panose="02020603050405020304" pitchFamily="18" charset="0"/>
              </a:rPr>
              <a:t>: is the coordinator of the production unit, and ensures conflict management and capacity building of the production unit staff.</a:t>
            </a:r>
          </a:p>
          <a:p>
            <a:pPr lvl="0" algn="just">
              <a:lnSpc>
                <a:spcPct val="100000"/>
              </a:lnSpc>
            </a:pPr>
            <a:r>
              <a:rPr lang="en-US" sz="2400" b="1" dirty="0">
                <a:latin typeface="Times New Roman" panose="02020603050405020304" pitchFamily="18" charset="0"/>
                <a:cs typeface="Times New Roman" panose="02020603050405020304" pitchFamily="18" charset="0"/>
              </a:rPr>
              <a:t>Production manager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to </a:t>
            </a:r>
            <a:r>
              <a:rPr lang="en-US" sz="2400" dirty="0">
                <a:latin typeface="Times New Roman" panose="02020603050405020304" pitchFamily="18" charset="0"/>
                <a:cs typeface="Times New Roman" panose="02020603050405020304" pitchFamily="18" charset="0"/>
              </a:rPr>
              <a:t>ensure daily production, and quality of the products and support the accountant in the costing of final products.</a:t>
            </a:r>
          </a:p>
          <a:p>
            <a:pPr lvl="0" algn="just">
              <a:lnSpc>
                <a:spcPct val="100000"/>
              </a:lnSpc>
            </a:pPr>
            <a:r>
              <a:rPr lang="en-US" sz="2400" b="1" dirty="0">
                <a:latin typeface="Times New Roman" panose="02020603050405020304" pitchFamily="18" charset="0"/>
                <a:cs typeface="Times New Roman" panose="02020603050405020304" pitchFamily="18" charset="0"/>
              </a:rPr>
              <a:t>Workshop assistant/ storekeeper</a:t>
            </a:r>
            <a:r>
              <a:rPr lang="en-US" sz="2400" dirty="0">
                <a:latin typeface="Times New Roman" panose="02020603050405020304" pitchFamily="18" charset="0"/>
                <a:cs typeface="Times New Roman" panose="02020603050405020304" pitchFamily="18" charset="0"/>
              </a:rPr>
              <a:t>: ensures availability of consumables (stock movement), tools, equipment, facilitates students’ practical work, and storage of finished products with their inventory.</a:t>
            </a:r>
          </a:p>
          <a:p>
            <a:pPr lvl="0" algn="just">
              <a:lnSpc>
                <a:spcPct val="100000"/>
              </a:lnSpc>
            </a:pPr>
            <a:r>
              <a:rPr lang="en-US" sz="2400" b="1" dirty="0">
                <a:latin typeface="Times New Roman" panose="02020603050405020304" pitchFamily="18" charset="0"/>
                <a:cs typeface="Times New Roman" panose="02020603050405020304" pitchFamily="18" charset="0"/>
              </a:rPr>
              <a:t>Accountant</a:t>
            </a:r>
            <a:r>
              <a:rPr lang="en-US" sz="2400" dirty="0">
                <a:latin typeface="Times New Roman" panose="02020603050405020304" pitchFamily="18" charset="0"/>
                <a:cs typeface="Times New Roman" panose="02020603050405020304" pitchFamily="18" charset="0"/>
              </a:rPr>
              <a:t>: Verify and submit prepared material list request for product and submit it to tender committee. Selling of final products and maintain clean bookkeeping of the production unit.</a:t>
            </a:r>
          </a:p>
          <a:p>
            <a:pPr algn="just">
              <a:lnSpc>
                <a:spcPct val="100000"/>
              </a:lnSpc>
            </a:pPr>
            <a:r>
              <a:rPr lang="en-US" sz="2400" dirty="0">
                <a:latin typeface="Times New Roman" panose="02020603050405020304" pitchFamily="18" charset="0"/>
                <a:cs typeface="Times New Roman" panose="02020603050405020304" pitchFamily="18" charset="0"/>
              </a:rPr>
              <a:t>Students and their </a:t>
            </a:r>
            <a:r>
              <a:rPr lang="en-US" sz="2400" dirty="0" smtClean="0">
                <a:latin typeface="Times New Roman" panose="02020603050405020304" pitchFamily="18" charset="0"/>
                <a:cs typeface="Times New Roman" panose="02020603050405020304" pitchFamily="18" charset="0"/>
              </a:rPr>
              <a:t>teachers: learn-by-doing</a:t>
            </a:r>
            <a:endParaRPr lang="en-US" sz="2400" dirty="0">
              <a:latin typeface="Times New Roman" panose="02020603050405020304" pitchFamily="18" charset="0"/>
              <a:cs typeface="Times New Roman" panose="02020603050405020304" pitchFamily="18" charset="0"/>
            </a:endParaRPr>
          </a:p>
          <a:p>
            <a:pPr algn="just">
              <a:lnSpc>
                <a:spcPct val="10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0114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430578" y="1339601"/>
            <a:ext cx="91782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452810" y="323274"/>
            <a:ext cx="9133744" cy="925030"/>
          </a:xfrm>
          <a:solidFill>
            <a:schemeClr val="accent1"/>
          </a:solidFill>
        </p:spPr>
        <p:txBody>
          <a:bodyPr>
            <a:noAutofit/>
          </a:bodyPr>
          <a:lstStyle/>
          <a:p>
            <a:r>
              <a:rPr lang="en-US" sz="3600" dirty="0">
                <a:solidFill>
                  <a:schemeClr val="bg1"/>
                </a:solidFill>
                <a:latin typeface="Times New Roman" panose="02020603050405020304" pitchFamily="18" charset="0"/>
                <a:cs typeface="Times New Roman" panose="02020603050405020304" pitchFamily="18" charset="0"/>
              </a:rPr>
              <a:t>TECHNICAL SCHOOL’S COMPANY </a:t>
            </a:r>
            <a:endParaRPr lang="en-US" sz="3600" b="1" dirty="0">
              <a:solidFill>
                <a:schemeClr val="bg1"/>
              </a:solidFill>
              <a:latin typeface="Times New Roman" panose="02020603050405020304" pitchFamily="18" charset="0"/>
              <a:cs typeface="Times New Roman" panose="02020603050405020304" pitchFamily="18" charset="0"/>
            </a:endParaRPr>
          </a:p>
        </p:txBody>
      </p:sp>
      <p:sp>
        <p:nvSpPr>
          <p:cNvPr id="22" name="Content Placeholder 2"/>
          <p:cNvSpPr>
            <a:spLocks noGrp="1"/>
          </p:cNvSpPr>
          <p:nvPr>
            <p:ph idx="1"/>
          </p:nvPr>
        </p:nvSpPr>
        <p:spPr>
          <a:xfrm>
            <a:off x="863067" y="1382950"/>
            <a:ext cx="10945245" cy="4896664"/>
          </a:xfrm>
        </p:spPr>
        <p:txBody>
          <a:bodyPr>
            <a:noAutofit/>
          </a:bodyPr>
          <a:lstStyle/>
          <a:p>
            <a:pPr marL="0" indent="0">
              <a:buNone/>
            </a:pPr>
            <a:endParaRPr lang="en-US" sz="2400" dirty="0">
              <a:latin typeface="Times New Roman" panose="02020603050405020304" pitchFamily="18" charset="0"/>
              <a:cs typeface="Times New Roman" panose="02020603050405020304" pitchFamily="18" charset="0"/>
            </a:endParaRPr>
          </a:p>
          <a:p>
            <a:pPr lvl="0"/>
            <a:endParaRPr lang="en-US" dirty="0">
              <a:latin typeface="Times New Roman" panose="02020603050405020304" pitchFamily="18" charset="0"/>
              <a:cs typeface="Times New Roman" panose="02020603050405020304" pitchFamily="18" charset="0"/>
            </a:endParaRPr>
          </a:p>
        </p:txBody>
      </p:sp>
      <p:pic>
        <p:nvPicPr>
          <p:cNvPr id="15" name="Picture 3">
            <a:extLst>
              <a:ext uri="{FF2B5EF4-FFF2-40B4-BE49-F238E27FC236}">
                <a16:creationId xmlns:a16="http://schemas.microsoft.com/office/drawing/2014/main" id="{E5467AE8-83DC-396C-C4D8-03AEE6752B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659"/>
          <a:stretch>
            <a:fillRect/>
          </a:stretch>
        </p:blipFill>
        <p:spPr bwMode="auto">
          <a:xfrm>
            <a:off x="5405862" y="1339601"/>
            <a:ext cx="6305068" cy="4978926"/>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63068" y="2413338"/>
            <a:ext cx="3422494" cy="3785652"/>
          </a:xfrm>
          <a:prstGeom prst="rect">
            <a:avLst/>
          </a:prstGeom>
        </p:spPr>
        <p:txBody>
          <a:bodyPr wrap="square">
            <a:spAutoFit/>
          </a:bodyPr>
          <a:lstStyle/>
          <a:p>
            <a:pPr marL="285750" lvl="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School General Assembly</a:t>
            </a:r>
          </a:p>
          <a:p>
            <a:pPr marL="285750" lvl="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Board of Directors </a:t>
            </a:r>
          </a:p>
          <a:p>
            <a:pPr marL="285750" lvl="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Managing Director of the company</a:t>
            </a:r>
          </a:p>
          <a:p>
            <a:pPr marL="285750" lvl="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Internal Audit committee</a:t>
            </a:r>
          </a:p>
          <a:p>
            <a:pPr marL="285750" lvl="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Technical Staff</a:t>
            </a:r>
          </a:p>
          <a:p>
            <a:pPr marL="285750" lvl="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Casual workers</a:t>
            </a:r>
          </a:p>
          <a:p>
            <a:pPr marL="285750" lvl="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Accountant</a:t>
            </a:r>
          </a:p>
        </p:txBody>
      </p:sp>
      <p:sp>
        <p:nvSpPr>
          <p:cNvPr id="3" name="Rectangle 2"/>
          <p:cNvSpPr/>
          <p:nvPr/>
        </p:nvSpPr>
        <p:spPr>
          <a:xfrm>
            <a:off x="863067" y="1581131"/>
            <a:ext cx="5262454" cy="461665"/>
          </a:xfrm>
          <a:prstGeom prst="rect">
            <a:avLst/>
          </a:prstGeom>
        </p:spPr>
        <p:txBody>
          <a:bodyPr wrap="square">
            <a:spAutoFit/>
          </a:bodyPr>
          <a:lstStyle/>
          <a:p>
            <a:r>
              <a:rPr lang="en-US" sz="2400" b="1" dirty="0">
                <a:latin typeface="Times New Roman" panose="02020603050405020304" pitchFamily="18" charset="0"/>
                <a:cs typeface="Times New Roman" panose="02020603050405020304" pitchFamily="18" charset="0"/>
              </a:rPr>
              <a:t>Company’s organizational structure </a:t>
            </a:r>
          </a:p>
        </p:txBody>
      </p:sp>
    </p:spTree>
    <p:extLst>
      <p:ext uri="{BB962C8B-B14F-4D97-AF65-F5344CB8AC3E}">
        <p14:creationId xmlns:p14="http://schemas.microsoft.com/office/powerpoint/2010/main" val="1984075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1684"/>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06896" y="1493837"/>
            <a:ext cx="91782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452810" y="323273"/>
            <a:ext cx="9133744" cy="1127217"/>
          </a:xfrm>
          <a:solidFill>
            <a:schemeClr val="accent1"/>
          </a:solidFill>
        </p:spPr>
        <p:txBody>
          <a:bodyPr>
            <a:noAutofit/>
          </a:bodyPr>
          <a:lstStyle/>
          <a:p>
            <a:r>
              <a:rPr lang="en-US" sz="2800" dirty="0">
                <a:solidFill>
                  <a:schemeClr val="bg1"/>
                </a:solidFill>
                <a:latin typeface="Times New Roman" panose="02020603050405020304" pitchFamily="18" charset="0"/>
                <a:cs typeface="Times New Roman" panose="02020603050405020304" pitchFamily="18" charset="0"/>
              </a:rPr>
              <a:t>CRITERIA FOR A COMPANY TO BE INCORPORATED/ REGISTERED</a:t>
            </a:r>
          </a:p>
        </p:txBody>
      </p:sp>
      <p:sp>
        <p:nvSpPr>
          <p:cNvPr id="22" name="Content Placeholder 2"/>
          <p:cNvSpPr>
            <a:spLocks noGrp="1"/>
          </p:cNvSpPr>
          <p:nvPr>
            <p:ph idx="1"/>
          </p:nvPr>
        </p:nvSpPr>
        <p:spPr>
          <a:xfrm>
            <a:off x="857541" y="1571577"/>
            <a:ext cx="10945245" cy="4588110"/>
          </a:xfrm>
        </p:spPr>
        <p:txBody>
          <a:bodyPr>
            <a:noAutofit/>
          </a:bodyPr>
          <a:lstStyle/>
          <a:p>
            <a:pPr lvl="0">
              <a:lnSpc>
                <a:spcPct val="100000"/>
              </a:lnSpc>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lvl="0"/>
            <a:endParaRPr lang="en-US" dirty="0">
              <a:latin typeface="Times New Roman" panose="02020603050405020304" pitchFamily="18" charset="0"/>
              <a:cs typeface="Times New Roman" panose="02020603050405020304" pitchFamily="18" charset="0"/>
            </a:endParaRPr>
          </a:p>
        </p:txBody>
      </p:sp>
      <p:sp>
        <p:nvSpPr>
          <p:cNvPr id="2" name="Rectangle 1"/>
          <p:cNvSpPr/>
          <p:nvPr/>
        </p:nvSpPr>
        <p:spPr>
          <a:xfrm>
            <a:off x="942845" y="1485609"/>
            <a:ext cx="10945245" cy="4626908"/>
          </a:xfrm>
          <a:prstGeom prst="rect">
            <a:avLst/>
          </a:prstGeom>
        </p:spPr>
        <p:txBody>
          <a:bodyPr wrap="square">
            <a:spAutoFit/>
          </a:bodyPr>
          <a:lstStyle/>
          <a:p>
            <a:pPr marL="342900" lvl="0" indent="-342900">
              <a:lnSpc>
                <a:spcPct val="120000"/>
              </a:lnSpc>
              <a:buFont typeface="+mj-lt"/>
              <a:buAutoNum type="arabicPeriod"/>
            </a:pPr>
            <a:r>
              <a:rPr lang="en-US" dirty="0">
                <a:latin typeface="Times New Roman" panose="02020603050405020304" pitchFamily="18" charset="0"/>
                <a:ea typeface="Calibri" panose="020F0502020204030204" pitchFamily="34" charset="0"/>
                <a:cs typeface="Times New Roman" panose="02020603050405020304" pitchFamily="18" charset="0"/>
              </a:rPr>
              <a:t>Accreditation letter for the school</a:t>
            </a:r>
            <a:endParaRPr lang="en-RW"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buFont typeface="+mj-lt"/>
              <a:buAutoNum type="arabicPeriod"/>
            </a:pPr>
            <a:r>
              <a:rPr lang="en-US" dirty="0">
                <a:latin typeface="Times New Roman" panose="02020603050405020304" pitchFamily="18" charset="0"/>
                <a:ea typeface="Calibri" panose="020F0502020204030204" pitchFamily="34" charset="0"/>
                <a:cs typeface="Times New Roman" panose="02020603050405020304" pitchFamily="18" charset="0"/>
              </a:rPr>
              <a:t>Authorization of competent authority to establish the Technical School Company</a:t>
            </a:r>
            <a:endParaRPr lang="en-RW"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buFont typeface="+mj-lt"/>
              <a:buAutoNum type="arabicPeriod"/>
            </a:pPr>
            <a:r>
              <a:rPr lang="en-US" dirty="0">
                <a:latin typeface="Times New Roman" panose="02020603050405020304" pitchFamily="18" charset="0"/>
                <a:ea typeface="Calibri" panose="020F0502020204030204" pitchFamily="34" charset="0"/>
                <a:cs typeface="Times New Roman" panose="02020603050405020304" pitchFamily="18" charset="0"/>
              </a:rPr>
              <a:t>The school must have a working production unit.</a:t>
            </a:r>
            <a:endParaRPr lang="en-RW"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buFont typeface="+mj-lt"/>
              <a:buAutoNum type="arabicPeriod"/>
            </a:pPr>
            <a:r>
              <a:rPr lang="en-US" dirty="0">
                <a:latin typeface="Times New Roman" panose="02020603050405020304" pitchFamily="18" charset="0"/>
                <a:ea typeface="Calibri" panose="020F0502020204030204" pitchFamily="34" charset="0"/>
                <a:cs typeface="Times New Roman" panose="02020603050405020304" pitchFamily="18" charset="0"/>
              </a:rPr>
              <a:t>The annual turnover for the existing production unit should be at least equivalent to 20,000,000 RWF</a:t>
            </a:r>
            <a:endParaRPr lang="en-RW"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buFont typeface="+mj-lt"/>
              <a:buAutoNum type="arabicPeriod"/>
            </a:pPr>
            <a:r>
              <a:rPr lang="en-US" dirty="0">
                <a:latin typeface="Times New Roman" panose="02020603050405020304" pitchFamily="18" charset="0"/>
                <a:ea typeface="Calibri" panose="020F0502020204030204" pitchFamily="34" charset="0"/>
                <a:cs typeface="Times New Roman" panose="02020603050405020304" pitchFamily="18" charset="0"/>
              </a:rPr>
              <a:t>A business plan for the Company.</a:t>
            </a:r>
            <a:endParaRPr lang="en-RW"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buFont typeface="+mj-lt"/>
              <a:buAutoNum type="arabicPeriod"/>
            </a:pPr>
            <a:r>
              <a:rPr lang="en-US" dirty="0">
                <a:latin typeface="Times New Roman" panose="02020603050405020304" pitchFamily="18" charset="0"/>
                <a:ea typeface="Calibri" panose="020F0502020204030204" pitchFamily="34" charset="0"/>
                <a:cs typeface="Times New Roman" panose="02020603050405020304" pitchFamily="18" charset="0"/>
              </a:rPr>
              <a:t>Enough equipment for the company to work without interrupting the teaching and learning process.</a:t>
            </a:r>
            <a:endParaRPr lang="en-RW"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spcAft>
                <a:spcPts val="800"/>
              </a:spcAft>
              <a:buFont typeface="+mj-lt"/>
              <a:buAutoNum type="arabicPeriod"/>
            </a:pPr>
            <a:r>
              <a:rPr lang="en-US" dirty="0">
                <a:latin typeface="Times New Roman" panose="02020603050405020304" pitchFamily="18" charset="0"/>
                <a:ea typeface="Calibri" panose="020F0502020204030204" pitchFamily="34" charset="0"/>
                <a:cs typeface="Times New Roman" panose="02020603050405020304" pitchFamily="18" charset="0"/>
              </a:rPr>
              <a:t>School general assembly meeting resolution for the establishment of a company, managerial organs, and board of directors and other company's legal incorporation details such as: </a:t>
            </a:r>
            <a:endParaRPr lang="en-RW" dirty="0">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nSpc>
                <a:spcPct val="12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Name of the company</a:t>
            </a:r>
          </a:p>
          <a:p>
            <a:pPr marL="285750" lvl="0" indent="-285750">
              <a:lnSpc>
                <a:spcPct val="12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Shareholders</a:t>
            </a:r>
          </a:p>
          <a:p>
            <a:pPr marL="285750" lvl="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Number of shares</a:t>
            </a:r>
          </a:p>
          <a:p>
            <a:pPr marL="285750" lvl="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Value of each share</a:t>
            </a:r>
          </a:p>
          <a:p>
            <a:pPr marL="285750" lvl="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Address of the company</a:t>
            </a:r>
          </a:p>
          <a:p>
            <a:pPr marL="285750" lvl="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Business activities</a:t>
            </a:r>
          </a:p>
        </p:txBody>
      </p:sp>
    </p:spTree>
    <p:extLst>
      <p:ext uri="{BB962C8B-B14F-4D97-AF65-F5344CB8AC3E}">
        <p14:creationId xmlns:p14="http://schemas.microsoft.com/office/powerpoint/2010/main" val="3851457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06896" y="1493837"/>
            <a:ext cx="91782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452810" y="323273"/>
            <a:ext cx="9133744" cy="1127217"/>
          </a:xfrm>
          <a:solidFill>
            <a:schemeClr val="accent1"/>
          </a:solidFill>
        </p:spPr>
        <p:txBody>
          <a:bodyPr>
            <a:noAutofit/>
          </a:bodyPr>
          <a:lstStyle/>
          <a:p>
            <a:r>
              <a:rPr lang="en-US" sz="3200" dirty="0">
                <a:solidFill>
                  <a:schemeClr val="bg1"/>
                </a:solidFill>
                <a:latin typeface="Times New Roman" panose="02020603050405020304" pitchFamily="18" charset="0"/>
                <a:cs typeface="Times New Roman" panose="02020603050405020304" pitchFamily="18" charset="0"/>
              </a:rPr>
              <a:t>FINANCIAL AND MATERIAL RESOURCES</a:t>
            </a:r>
            <a:endParaRPr lang="en-US" sz="3200" b="1" dirty="0">
              <a:solidFill>
                <a:schemeClr val="bg1"/>
              </a:solidFill>
              <a:latin typeface="Times New Roman" panose="02020603050405020304" pitchFamily="18" charset="0"/>
              <a:cs typeface="Times New Roman" panose="02020603050405020304" pitchFamily="18" charset="0"/>
            </a:endParaRPr>
          </a:p>
        </p:txBody>
      </p:sp>
      <p:sp>
        <p:nvSpPr>
          <p:cNvPr id="22" name="Content Placeholder 2"/>
          <p:cNvSpPr>
            <a:spLocks noGrp="1"/>
          </p:cNvSpPr>
          <p:nvPr>
            <p:ph idx="1"/>
          </p:nvPr>
        </p:nvSpPr>
        <p:spPr>
          <a:xfrm>
            <a:off x="857541" y="1571577"/>
            <a:ext cx="10945245" cy="4588110"/>
          </a:xfrm>
        </p:spPr>
        <p:txBody>
          <a:bodyPr>
            <a:noAutofit/>
          </a:bodyPr>
          <a:lstStyle/>
          <a:p>
            <a:pPr lvl="0" algn="just">
              <a:lnSpc>
                <a:spcPct val="100000"/>
              </a:lnSpc>
            </a:pPr>
            <a:r>
              <a:rPr lang="en-US" dirty="0">
                <a:latin typeface="Times New Roman" panose="02020603050405020304" pitchFamily="18" charset="0"/>
                <a:cs typeface="Times New Roman" panose="02020603050405020304" pitchFamily="18" charset="0"/>
              </a:rPr>
              <a:t>Shares </a:t>
            </a:r>
          </a:p>
          <a:p>
            <a:pPr lvl="0" algn="just">
              <a:lnSpc>
                <a:spcPct val="100000"/>
              </a:lnSpc>
            </a:pPr>
            <a:r>
              <a:rPr lang="en-US" dirty="0">
                <a:latin typeface="Times New Roman" panose="02020603050405020304" pitchFamily="18" charset="0"/>
                <a:cs typeface="Times New Roman" panose="02020603050405020304" pitchFamily="18" charset="0"/>
              </a:rPr>
              <a:t>Revenues from business operations </a:t>
            </a:r>
          </a:p>
          <a:p>
            <a:pPr lvl="0" algn="just">
              <a:lnSpc>
                <a:spcPct val="100000"/>
              </a:lnSpc>
            </a:pPr>
            <a:r>
              <a:rPr lang="en-US" dirty="0">
                <a:latin typeface="Times New Roman" panose="02020603050405020304" pitchFamily="18" charset="0"/>
                <a:cs typeface="Times New Roman" panose="02020603050405020304" pitchFamily="18" charset="0"/>
              </a:rPr>
              <a:t>Loans and grants </a:t>
            </a:r>
          </a:p>
          <a:p>
            <a:pPr lvl="0" algn="just">
              <a:lnSpc>
                <a:spcPct val="100000"/>
              </a:lnSpc>
            </a:pPr>
            <a:r>
              <a:rPr lang="en-US" dirty="0">
                <a:latin typeface="Times New Roman" panose="02020603050405020304" pitchFamily="18" charset="0"/>
                <a:cs typeface="Times New Roman" panose="02020603050405020304" pitchFamily="18" charset="0"/>
              </a:rPr>
              <a:t>Proceeds from sales on own assets </a:t>
            </a:r>
          </a:p>
          <a:p>
            <a:pPr lvl="0" algn="just">
              <a:lnSpc>
                <a:spcPct val="100000"/>
              </a:lnSpc>
            </a:pPr>
            <a:r>
              <a:rPr lang="en-US" dirty="0">
                <a:latin typeface="Times New Roman" panose="02020603050405020304" pitchFamily="18" charset="0"/>
                <a:cs typeface="Times New Roman" panose="02020603050405020304" pitchFamily="18" charset="0"/>
              </a:rPr>
              <a:t>Other revenues prescribed by the law</a:t>
            </a:r>
          </a:p>
          <a:p>
            <a:pPr algn="just">
              <a:lnSpc>
                <a:spcPct val="1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board of Directors will establish the financial management guideline that provides guidance over the company's resources management  and generated income</a:t>
            </a:r>
          </a:p>
          <a:p>
            <a:pPr lvl="0">
              <a:lnSpc>
                <a:spcPct val="100000"/>
              </a:lnSpc>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lvl="0"/>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0953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06896" y="1493837"/>
            <a:ext cx="91782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890505" y="328207"/>
            <a:ext cx="8400042" cy="1127217"/>
          </a:xfrm>
          <a:solidFill>
            <a:schemeClr val="accent1"/>
          </a:solidFill>
        </p:spPr>
        <p:txBody>
          <a:bodyPr>
            <a:noAutofit/>
          </a:bodyPr>
          <a:lstStyle/>
          <a:p>
            <a:pPr algn="just">
              <a:lnSpc>
                <a:spcPct val="120000"/>
              </a:lnSpc>
            </a:pPr>
            <a:r>
              <a:rPr lang="en-GB" sz="3200" b="1" dirty="0">
                <a:solidFill>
                  <a:schemeClr val="bg1"/>
                </a:solidFill>
                <a:latin typeface="Times New Roman" panose="02020603050405020304" pitchFamily="18" charset="0"/>
                <a:cs typeface="Times New Roman" panose="02020603050405020304" pitchFamily="18" charset="0"/>
              </a:rPr>
              <a:t>MONITORING AND EVALUATION </a:t>
            </a:r>
            <a:endParaRPr lang="en-US" sz="3200" b="1" dirty="0">
              <a:solidFill>
                <a:schemeClr val="bg1"/>
              </a:solidFill>
              <a:latin typeface="Times New Roman" panose="02020603050405020304" pitchFamily="18" charset="0"/>
              <a:cs typeface="Times New Roman" panose="02020603050405020304" pitchFamily="18" charset="0"/>
            </a:endParaRPr>
          </a:p>
        </p:txBody>
      </p:sp>
      <p:sp>
        <p:nvSpPr>
          <p:cNvPr id="22" name="Content Placeholder 2"/>
          <p:cNvSpPr>
            <a:spLocks noGrp="1"/>
          </p:cNvSpPr>
          <p:nvPr>
            <p:ph idx="1"/>
          </p:nvPr>
        </p:nvSpPr>
        <p:spPr>
          <a:xfrm>
            <a:off x="857541" y="1662544"/>
            <a:ext cx="10945245" cy="4699329"/>
          </a:xfrm>
        </p:spPr>
        <p:txBody>
          <a:bodyPr>
            <a:normAutofit fontScale="92500" lnSpcReduction="10000"/>
          </a:bodyPr>
          <a:lstStyle/>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The Monitoring and evaluation of the Technical School production unit and the company will focus on:</a:t>
            </a:r>
          </a:p>
          <a:p>
            <a:pPr marL="0" indent="0" algn="just">
              <a:lnSpc>
                <a:spcPct val="150000"/>
              </a:lnSpc>
              <a:buNone/>
            </a:pPr>
            <a:r>
              <a:rPr lang="en-US" dirty="0">
                <a:latin typeface="Times New Roman" panose="02020603050405020304" pitchFamily="18" charset="0"/>
                <a:cs typeface="Times New Roman" panose="02020603050405020304" pitchFamily="18" charset="0"/>
              </a:rPr>
              <a:t>•	The business plan;</a:t>
            </a:r>
          </a:p>
          <a:p>
            <a:pPr marL="0" indent="0" algn="just">
              <a:lnSpc>
                <a:spcPct val="150000"/>
              </a:lnSpc>
              <a:buNone/>
            </a:pPr>
            <a:r>
              <a:rPr lang="en-US" dirty="0">
                <a:latin typeface="Times New Roman" panose="02020603050405020304" pitchFamily="18" charset="0"/>
                <a:cs typeface="Times New Roman" panose="02020603050405020304" pitchFamily="18" charset="0"/>
              </a:rPr>
              <a:t>•	The strategic plan;</a:t>
            </a:r>
          </a:p>
          <a:p>
            <a:pPr marL="0" indent="0" algn="just">
              <a:lnSpc>
                <a:spcPct val="150000"/>
              </a:lnSpc>
              <a:buNone/>
            </a:pPr>
            <a:r>
              <a:rPr lang="en-US" dirty="0">
                <a:latin typeface="Times New Roman" panose="02020603050405020304" pitchFamily="18" charset="0"/>
                <a:cs typeface="Times New Roman" panose="02020603050405020304" pitchFamily="18" charset="0"/>
              </a:rPr>
              <a:t>•	The action plan; and </a:t>
            </a:r>
          </a:p>
          <a:p>
            <a:pPr marL="0" indent="0" algn="just">
              <a:lnSpc>
                <a:spcPct val="150000"/>
              </a:lnSpc>
              <a:buNone/>
            </a:pPr>
            <a:r>
              <a:rPr lang="en-US" dirty="0">
                <a:latin typeface="Times New Roman" panose="02020603050405020304" pitchFamily="18" charset="0"/>
                <a:cs typeface="Times New Roman" panose="02020603050405020304" pitchFamily="18" charset="0"/>
              </a:rPr>
              <a:t>•	Annual budget </a:t>
            </a:r>
          </a:p>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RTB to take appropriate actions when expectations are not met.</a:t>
            </a:r>
          </a:p>
          <a:p>
            <a:pPr marL="0" indent="0" algn="just">
              <a:lnSpc>
                <a:spcPct val="150000"/>
              </a:lnSpc>
              <a:buNone/>
            </a:pPr>
            <a:endParaRPr lang="en-US" dirty="0">
              <a:latin typeface="Times New Roman" panose="02020603050405020304" pitchFamily="18" charset="0"/>
              <a:cs typeface="Times New Roman" panose="02020603050405020304" pitchFamily="18" charset="0"/>
            </a:endParaRPr>
          </a:p>
          <a:p>
            <a:pPr marL="0" indent="0" algn="just">
              <a:lnSpc>
                <a:spcPct val="150000"/>
              </a:lnSpc>
              <a:buNone/>
            </a:pPr>
            <a:endParaRPr lang="en-US" b="1" dirty="0"/>
          </a:p>
          <a:p>
            <a:pPr marL="0" indent="0" algn="just">
              <a:lnSpc>
                <a:spcPct val="150000"/>
              </a:lnSpc>
              <a:buNone/>
            </a:pP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3255849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9522081" y="1018620"/>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9805" y="927270"/>
            <a:ext cx="931471" cy="866209"/>
          </a:xfrm>
          <a:prstGeom prst="rect">
            <a:avLst/>
          </a:prstGeom>
          <a:noFill/>
          <a:ln>
            <a:noFill/>
          </a:ln>
        </p:spPr>
      </p:pic>
      <p:grpSp>
        <p:nvGrpSpPr>
          <p:cNvPr id="6" name="Group 5"/>
          <p:cNvGrpSpPr/>
          <p:nvPr/>
        </p:nvGrpSpPr>
        <p:grpSpPr>
          <a:xfrm rot="5400000">
            <a:off x="23301" y="3780586"/>
            <a:ext cx="4042927" cy="68710"/>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endParaRPr lang="en-US" sz="1350">
              <a:solidFill>
                <a:prstClr val="black"/>
              </a:solidFill>
              <a:latin typeface="Calibri" panose="020F0502020204030204"/>
            </a:endParaRPr>
          </a:p>
        </p:txBody>
      </p:sp>
      <p:cxnSp>
        <p:nvCxnSpPr>
          <p:cNvPr id="11" name="Straight Connector 10"/>
          <p:cNvCxnSpPr/>
          <p:nvPr/>
        </p:nvCxnSpPr>
        <p:spPr>
          <a:xfrm>
            <a:off x="2044764" y="5868915"/>
            <a:ext cx="8599427"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2079119" y="5582490"/>
            <a:ext cx="8498383" cy="253916"/>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fontAlgn="base">
              <a:spcBef>
                <a:spcPct val="0"/>
              </a:spcBef>
              <a:spcAft>
                <a:spcPct val="0"/>
              </a:spcAft>
              <a:tabLst>
                <a:tab pos="2228850" algn="ctr"/>
                <a:tab pos="4457700" algn="r"/>
              </a:tabLst>
            </a:pPr>
            <a:r>
              <a:rPr lang="en-US" sz="1200" b="1" i="1" dirty="0">
                <a:solidFill>
                  <a:srgbClr val="FFFFFF"/>
                </a:solidFill>
                <a:latin typeface="Century Gothic" panose="020B0502020202020204" pitchFamily="34" charset="0"/>
                <a:ea typeface="Calibri" pitchFamily="34" charset="0"/>
                <a:cs typeface="Times New Roman" pitchFamily="18" charset="0"/>
              </a:rPr>
              <a:t>RTB                  -                  </a:t>
            </a:r>
            <a:r>
              <a:rPr lang="en-US" sz="1200" b="1" i="1" dirty="0">
                <a:solidFill>
                  <a:srgbClr val="FFFFFF"/>
                </a:solidFill>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lang="en-US" sz="1200" b="1" i="1" dirty="0">
                <a:solidFill>
                  <a:srgbClr val="FFFFFF"/>
                </a:solidFill>
                <a:latin typeface="Century Gothic" panose="020B0502020202020204" pitchFamily="34" charset="0"/>
                <a:ea typeface="Calibri" pitchFamily="34" charset="0"/>
                <a:cs typeface="Times New Roman" pitchFamily="18" charset="0"/>
              </a:rPr>
              <a:t>-          RTB</a:t>
            </a:r>
            <a:endParaRPr lang="en-US" sz="1200" dirty="0">
              <a:solidFill>
                <a:prstClr val="black"/>
              </a:solidFill>
              <a:latin typeface="Century Gothic" panose="020B0502020202020204" pitchFamily="34" charset="0"/>
              <a:cs typeface="Arial" pitchFamily="34" charset="0"/>
            </a:endParaRPr>
          </a:p>
        </p:txBody>
      </p: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654174" y="1977628"/>
            <a:ext cx="688365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2286000" y="3079304"/>
            <a:ext cx="7972420" cy="1815882"/>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THE </a:t>
            </a:r>
            <a:r>
              <a:rPr lang="en-US" sz="2800" b="1" dirty="0">
                <a:latin typeface="Times New Roman" panose="02020603050405020304" pitchFamily="18" charset="0"/>
                <a:cs typeface="Times New Roman" panose="02020603050405020304" pitchFamily="18" charset="0"/>
              </a:rPr>
              <a:t>ESTABLISHMENT AND OPERATIONALIZATION OF BUSINESS INCUBATION CENTERS IN TECHNICAL SCHOOLS (TSS&amp;VTC)</a:t>
            </a:r>
            <a:endParaRPr lang="en-US" sz="2800"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2746884" y="1063647"/>
            <a:ext cx="6522037" cy="535531"/>
          </a:xfrm>
          <a:prstGeom prst="rect">
            <a:avLst/>
          </a:prstGeom>
          <a:solidFill>
            <a:srgbClr val="0070C0"/>
          </a:solidFill>
          <a:ln>
            <a:solidFill>
              <a:schemeClr val="accent1"/>
            </a:solidFill>
          </a:ln>
        </p:spPr>
        <p:txBody>
          <a:bodyPr wrap="square" rtlCol="0">
            <a:spAutoFit/>
          </a:bodyPr>
          <a:lstStyle/>
          <a:p>
            <a:pPr algn="ctr" defTabSz="685800">
              <a:lnSpc>
                <a:spcPct val="90000"/>
              </a:lnSpc>
              <a:spcBef>
                <a:spcPct val="0"/>
              </a:spcBef>
            </a:pPr>
            <a:r>
              <a:rPr lang="en-US" sz="3200" b="1" dirty="0">
                <a:latin typeface="Times New Roman" panose="02020603050405020304" pitchFamily="18" charset="0"/>
                <a:ea typeface="+mj-ea"/>
                <a:cs typeface="Times New Roman" panose="02020603050405020304" pitchFamily="18" charset="0"/>
              </a:rPr>
              <a:t>RWANDA TVET BOARD</a:t>
            </a:r>
          </a:p>
        </p:txBody>
      </p:sp>
    </p:spTree>
    <p:extLst>
      <p:ext uri="{BB962C8B-B14F-4D97-AF65-F5344CB8AC3E}">
        <p14:creationId xmlns:p14="http://schemas.microsoft.com/office/powerpoint/2010/main" val="2083821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9932475" y="446639"/>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393" y="446639"/>
            <a:ext cx="931471" cy="866209"/>
          </a:xfrm>
          <a:prstGeom prst="rect">
            <a:avLst/>
          </a:prstGeom>
          <a:noFill/>
          <a:ln>
            <a:noFill/>
          </a:ln>
        </p:spPr>
      </p:pic>
      <p:grpSp>
        <p:nvGrpSpPr>
          <p:cNvPr id="6" name="Group 5"/>
          <p:cNvGrpSpPr/>
          <p:nvPr/>
        </p:nvGrpSpPr>
        <p:grpSpPr>
          <a:xfrm rot="5400000">
            <a:off x="-1654286" y="3553894"/>
            <a:ext cx="4614908" cy="97920"/>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endParaRPr lang="en-US" sz="1350">
              <a:solidFill>
                <a:prstClr val="black"/>
              </a:solidFill>
              <a:latin typeface="Calibri" panose="020F0502020204030204"/>
            </a:endParaRPr>
          </a:p>
        </p:txBody>
      </p:sp>
      <p:cxnSp>
        <p:nvCxnSpPr>
          <p:cNvPr id="11" name="Straight Connector 10"/>
          <p:cNvCxnSpPr/>
          <p:nvPr/>
        </p:nvCxnSpPr>
        <p:spPr>
          <a:xfrm>
            <a:off x="702128" y="5874686"/>
            <a:ext cx="9845460" cy="35622"/>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167863" y="1093508"/>
            <a:ext cx="8668863" cy="3187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167863" y="446639"/>
            <a:ext cx="8668863" cy="575582"/>
          </a:xfrm>
          <a:solidFill>
            <a:srgbClr val="0070C0"/>
          </a:solidFill>
        </p:spPr>
        <p:txBody>
          <a:bodyPr>
            <a:normAutofit fontScale="90000"/>
          </a:bodyPr>
          <a:lstStyle/>
          <a:p>
            <a:pPr algn="just"/>
            <a:r>
              <a:rPr lang="en-US" b="1" dirty="0">
                <a:solidFill>
                  <a:schemeClr val="bg1"/>
                </a:solidFill>
                <a:latin typeface="Times New Roman" panose="02020603050405020304" pitchFamily="18" charset="0"/>
                <a:cs typeface="Times New Roman" panose="02020603050405020304" pitchFamily="18" charset="0"/>
              </a:rPr>
              <a:t> </a:t>
            </a:r>
            <a:r>
              <a:rPr lang="en-US" sz="2700" b="1" dirty="0">
                <a:latin typeface="Times New Roman" panose="02020603050405020304" pitchFamily="18" charset="0"/>
                <a:cs typeface="Times New Roman" panose="02020603050405020304" pitchFamily="18" charset="0"/>
              </a:rPr>
              <a:t>WHAT IS THE </a:t>
            </a:r>
            <a:r>
              <a:rPr lang="en-US" sz="2700" b="1" dirty="0" smtClean="0">
                <a:latin typeface="Times New Roman" panose="02020603050405020304" pitchFamily="18" charset="0"/>
                <a:cs typeface="Times New Roman" panose="02020603050405020304" pitchFamily="18" charset="0"/>
              </a:rPr>
              <a:t>PURPOSE?</a:t>
            </a:r>
            <a:endParaRPr lang="en-US" sz="2700" b="1" dirty="0">
              <a:latin typeface="Times New Roman" panose="02020603050405020304" pitchFamily="18" charset="0"/>
              <a:ea typeface="+mn-ea"/>
              <a:cs typeface="Times New Roman" panose="02020603050405020304" pitchFamily="18" charset="0"/>
            </a:endParaRPr>
          </a:p>
        </p:txBody>
      </p:sp>
      <p:sp>
        <p:nvSpPr>
          <p:cNvPr id="22" name="Content Placeholder 2"/>
          <p:cNvSpPr>
            <a:spLocks noGrp="1"/>
          </p:cNvSpPr>
          <p:nvPr>
            <p:ph idx="1"/>
          </p:nvPr>
        </p:nvSpPr>
        <p:spPr>
          <a:xfrm>
            <a:off x="787007" y="1157318"/>
            <a:ext cx="10945957" cy="4349683"/>
          </a:xfrm>
        </p:spPr>
        <p:txBody>
          <a:bodyPr>
            <a:noAutofit/>
          </a:bodyPr>
          <a:lstStyle/>
          <a:p>
            <a:pPr algn="just">
              <a:lnSpc>
                <a:spcPct val="100000"/>
              </a:lnSpc>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Support </a:t>
            </a:r>
            <a:r>
              <a:rPr lang="en-US" sz="2800" dirty="0">
                <a:latin typeface="Times New Roman" panose="02020603050405020304" pitchFamily="18" charset="0"/>
                <a:cs typeface="Times New Roman" panose="02020603050405020304" pitchFamily="18" charset="0"/>
              </a:rPr>
              <a:t>innovative students to build and commercialize their innovative ideas and help those who lack minimum supportive facilities to start their own business.</a:t>
            </a:r>
          </a:p>
          <a:p>
            <a:pPr algn="just">
              <a:lnSpc>
                <a:spcPct val="100000"/>
              </a:lnSpc>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Enhance </a:t>
            </a:r>
            <a:r>
              <a:rPr lang="en-US" sz="2800" dirty="0">
                <a:latin typeface="Times New Roman" panose="02020603050405020304" pitchFamily="18" charset="0"/>
                <a:cs typeface="Times New Roman" panose="02020603050405020304" pitchFamily="18" charset="0"/>
              </a:rPr>
              <a:t>Entrepreneurship Development </a:t>
            </a:r>
            <a:r>
              <a:rPr lang="en-US" sz="2800" dirty="0" smtClean="0">
                <a:latin typeface="Times New Roman" panose="02020603050405020304" pitchFamily="18" charset="0"/>
                <a:cs typeface="Times New Roman" panose="02020603050405020304" pitchFamily="18" charset="0"/>
              </a:rPr>
              <a:t>skills</a:t>
            </a:r>
            <a:endParaRPr lang="en-US" sz="2800" dirty="0" smtClean="0">
              <a:latin typeface="Times New Roman" panose="02020603050405020304" pitchFamily="18" charset="0"/>
              <a:cs typeface="Times New Roman" panose="02020603050405020304" pitchFamily="18" charset="0"/>
            </a:endParaRPr>
          </a:p>
        </p:txBody>
      </p:sp>
      <p:sp>
        <p:nvSpPr>
          <p:cNvPr id="15" name="Rectangle 3">
            <a:extLst>
              <a:ext uri="{FF2B5EF4-FFF2-40B4-BE49-F238E27FC236}">
                <a16:creationId xmlns:a16="http://schemas.microsoft.com/office/drawing/2014/main" id="{095E81C6-E548-4B66-BA3D-FA0D4CD65CFB}"/>
              </a:ext>
            </a:extLst>
          </p:cNvPr>
          <p:cNvSpPr>
            <a:spLocks noChangeArrowheads="1"/>
          </p:cNvSpPr>
          <p:nvPr/>
        </p:nvSpPr>
        <p:spPr bwMode="auto">
          <a:xfrm>
            <a:off x="787007" y="5507001"/>
            <a:ext cx="9834811" cy="253916"/>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fontAlgn="base">
              <a:spcBef>
                <a:spcPct val="0"/>
              </a:spcBef>
              <a:spcAft>
                <a:spcPct val="0"/>
              </a:spcAft>
              <a:tabLst>
                <a:tab pos="2228850" algn="ctr"/>
                <a:tab pos="4457700" algn="r"/>
              </a:tabLst>
            </a:pPr>
            <a:r>
              <a:rPr lang="en-US" sz="1200" b="1" i="1" dirty="0">
                <a:solidFill>
                  <a:srgbClr val="FFFFFF"/>
                </a:solidFill>
                <a:latin typeface="Century Gothic" panose="020B0502020202020204" pitchFamily="34" charset="0"/>
                <a:ea typeface="Calibri" pitchFamily="34" charset="0"/>
                <a:cs typeface="Times New Roman" pitchFamily="18" charset="0"/>
              </a:rPr>
              <a:t>RTB                  -                  </a:t>
            </a:r>
            <a:r>
              <a:rPr lang="en-US" sz="1200" b="1" i="1" dirty="0">
                <a:solidFill>
                  <a:srgbClr val="FFFFFF"/>
                </a:solidFill>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lang="en-US" sz="1200" b="1" i="1" dirty="0">
                <a:solidFill>
                  <a:srgbClr val="FFFFFF"/>
                </a:solidFill>
                <a:latin typeface="Century Gothic" panose="020B0502020202020204" pitchFamily="34" charset="0"/>
                <a:ea typeface="Calibri" pitchFamily="34" charset="0"/>
                <a:cs typeface="Times New Roman" pitchFamily="18" charset="0"/>
              </a:rPr>
              <a:t>-          RTB</a:t>
            </a:r>
            <a:endParaRPr lang="en-US" sz="1200" dirty="0">
              <a:solidFill>
                <a:prstClr val="black"/>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1644713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003155" y="240476"/>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196" y="149126"/>
            <a:ext cx="931471" cy="866209"/>
          </a:xfrm>
          <a:prstGeom prst="rect">
            <a:avLst/>
          </a:prstGeom>
          <a:noFill/>
          <a:ln>
            <a:noFill/>
          </a:ln>
        </p:spPr>
      </p:pic>
      <p:grpSp>
        <p:nvGrpSpPr>
          <p:cNvPr id="6" name="Group 5"/>
          <p:cNvGrpSpPr/>
          <p:nvPr/>
        </p:nvGrpSpPr>
        <p:grpSpPr>
          <a:xfrm rot="5400000">
            <a:off x="-1880848" y="3646839"/>
            <a:ext cx="5360926" cy="97917"/>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endParaRPr lang="en-US" sz="1350">
              <a:solidFill>
                <a:prstClr val="black"/>
              </a:solidFill>
              <a:latin typeface="Calibri" panose="020F0502020204030204"/>
            </a:endParaRPr>
          </a:p>
        </p:txBody>
      </p:sp>
      <p:cxnSp>
        <p:nvCxnSpPr>
          <p:cNvPr id="11" name="Straight Connector 10"/>
          <p:cNvCxnSpPr/>
          <p:nvPr/>
        </p:nvCxnSpPr>
        <p:spPr>
          <a:xfrm flipV="1">
            <a:off x="848573" y="6299200"/>
            <a:ext cx="10105754" cy="96728"/>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544854" y="1039876"/>
            <a:ext cx="688365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259744" y="305336"/>
            <a:ext cx="8529587" cy="709999"/>
          </a:xfrm>
          <a:solidFill>
            <a:srgbClr val="0070C0"/>
          </a:solidFill>
        </p:spPr>
        <p:txBody>
          <a:bodyPr>
            <a:noAutofit/>
          </a:bodyPr>
          <a:lstStyle/>
          <a:p>
            <a:pPr lvl="1" algn="ctr"/>
            <a:r>
              <a:rPr lang="en-US" sz="2700" b="1" kern="1200" dirty="0">
                <a:solidFill>
                  <a:schemeClr val="tx1"/>
                </a:solidFill>
                <a:latin typeface="Times New Roman" panose="02020603050405020304" pitchFamily="18" charset="0"/>
                <a:ea typeface="+mj-ea"/>
                <a:cs typeface="Times New Roman" panose="02020603050405020304" pitchFamily="18" charset="0"/>
              </a:rPr>
              <a:t>INCUBATOR/ BUSINESS INCUBATION CENTRE (BIC)</a:t>
            </a:r>
          </a:p>
        </p:txBody>
      </p:sp>
      <p:sp>
        <p:nvSpPr>
          <p:cNvPr id="22" name="Content Placeholder 2"/>
          <p:cNvSpPr>
            <a:spLocks noGrp="1"/>
          </p:cNvSpPr>
          <p:nvPr>
            <p:ph idx="1"/>
          </p:nvPr>
        </p:nvSpPr>
        <p:spPr>
          <a:xfrm>
            <a:off x="1043708" y="1167201"/>
            <a:ext cx="10047201" cy="4426763"/>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A Business Incubation Centre or “Incubator” is a company that helps new and start-up companies to develop by providing services such as management training or office space. It is also defined as a catalyst tool for either regional or national economic development.  </a:t>
            </a:r>
          </a:p>
          <a:p>
            <a:pPr marL="0" indent="0" algn="just">
              <a:buNone/>
            </a:pPr>
            <a:endParaRPr lang="en-US" sz="1600" dirty="0">
              <a:latin typeface="Arial Narrow" panose="020B0606020202030204" pitchFamily="34" charset="0"/>
            </a:endParaRPr>
          </a:p>
        </p:txBody>
      </p:sp>
      <p:graphicFrame>
        <p:nvGraphicFramePr>
          <p:cNvPr id="3" name="Table 2"/>
          <p:cNvGraphicFramePr>
            <a:graphicFrameLocks noGrp="1"/>
          </p:cNvGraphicFramePr>
          <p:nvPr>
            <p:extLst/>
          </p:nvPr>
        </p:nvGraphicFramePr>
        <p:xfrm>
          <a:off x="1043708" y="2712883"/>
          <a:ext cx="9833378" cy="3008405"/>
        </p:xfrm>
        <a:graphic>
          <a:graphicData uri="http://schemas.openxmlformats.org/drawingml/2006/table">
            <a:tbl>
              <a:tblPr firstRow="1" bandRow="1">
                <a:tableStyleId>{5C22544A-7EE6-4342-B048-85BDC9FD1C3A}</a:tableStyleId>
              </a:tblPr>
              <a:tblGrid>
                <a:gridCol w="4916689">
                  <a:extLst>
                    <a:ext uri="{9D8B030D-6E8A-4147-A177-3AD203B41FA5}">
                      <a16:colId xmlns:a16="http://schemas.microsoft.com/office/drawing/2014/main" val="475318785"/>
                    </a:ext>
                  </a:extLst>
                </a:gridCol>
                <a:gridCol w="4916689">
                  <a:extLst>
                    <a:ext uri="{9D8B030D-6E8A-4147-A177-3AD203B41FA5}">
                      <a16:colId xmlns:a16="http://schemas.microsoft.com/office/drawing/2014/main" val="2659951635"/>
                    </a:ext>
                  </a:extLst>
                </a:gridCol>
              </a:tblGrid>
              <a:tr h="644658">
                <a:tc>
                  <a:txBody>
                    <a:bodyPr/>
                    <a:lstStyle/>
                    <a:p>
                      <a:r>
                        <a:rPr lang="en-US" sz="2400" dirty="0">
                          <a:latin typeface="Times New Roman" panose="02020603050405020304" pitchFamily="18" charset="0"/>
                          <a:cs typeface="Times New Roman" panose="02020603050405020304" pitchFamily="18" charset="0"/>
                        </a:rPr>
                        <a:t>SCHOOL-BASED-BIC</a:t>
                      </a:r>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400" dirty="0">
                          <a:latin typeface="Times New Roman" panose="02020603050405020304" pitchFamily="18" charset="0"/>
                          <a:cs typeface="Times New Roman" panose="02020603050405020304" pitchFamily="18" charset="0"/>
                        </a:rPr>
                        <a:t>STAND ALONE BIC</a:t>
                      </a:r>
                    </a:p>
                  </a:txBody>
                  <a:tcPr/>
                </a:tc>
                <a:extLst>
                  <a:ext uri="{0D108BD9-81ED-4DB2-BD59-A6C34878D82A}">
                    <a16:rowId xmlns:a16="http://schemas.microsoft.com/office/drawing/2014/main" val="1619734833"/>
                  </a:ext>
                </a:extLst>
              </a:tr>
              <a:tr h="2363747">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2400" dirty="0">
                          <a:latin typeface="Times New Roman" panose="02020603050405020304" pitchFamily="18" charset="0"/>
                          <a:cs typeface="Times New Roman" panose="02020603050405020304" pitchFamily="18" charset="0"/>
                        </a:rPr>
                        <a:t>A Business Incubation Centre within and under a Technical</a:t>
                      </a:r>
                      <a:r>
                        <a:rPr lang="en-GB" sz="2400" baseline="0" dirty="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School  [attached to the existing school facilities: (Workshops and Trainers). It mainly provides services to graduates, upon request.</a:t>
                      </a:r>
                      <a:endParaRPr lang="en-US" sz="24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2400" dirty="0">
                          <a:latin typeface="Times New Roman" panose="02020603050405020304" pitchFamily="18" charset="0"/>
                          <a:cs typeface="Times New Roman" panose="02020603050405020304" pitchFamily="18" charset="0"/>
                        </a:rPr>
                        <a:t>A Business Incubation Centre NOT</a:t>
                      </a:r>
                      <a:r>
                        <a:rPr lang="en-GB" sz="2400" baseline="0" dirty="0">
                          <a:latin typeface="Times New Roman" panose="02020603050405020304" pitchFamily="18" charset="0"/>
                          <a:cs typeface="Times New Roman" panose="02020603050405020304" pitchFamily="18" charset="0"/>
                        </a:rPr>
                        <a:t> attached to a School </a:t>
                      </a:r>
                      <a:r>
                        <a:rPr lang="en-GB" sz="2400" dirty="0">
                          <a:latin typeface="Times New Roman" panose="02020603050405020304" pitchFamily="18" charset="0"/>
                          <a:cs typeface="Times New Roman" panose="02020603050405020304" pitchFamily="18" charset="0"/>
                        </a:rPr>
                        <a:t>[a stand-alone centre/facility]. It mainly provides services to both graduates and non-graduates from the labour market, upon request</a:t>
                      </a: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84796491"/>
                  </a:ext>
                </a:extLst>
              </a:tr>
            </a:tbl>
          </a:graphicData>
        </a:graphic>
      </p:graphicFrame>
      <p:pic>
        <p:nvPicPr>
          <p:cNvPr id="12" name="Picture 11"/>
          <p:cNvPicPr>
            <a:picLocks noChangeAspect="1"/>
          </p:cNvPicPr>
          <p:nvPr/>
        </p:nvPicPr>
        <p:blipFill>
          <a:blip r:embed="rId4"/>
          <a:stretch>
            <a:fillRect/>
          </a:stretch>
        </p:blipFill>
        <p:spPr>
          <a:xfrm>
            <a:off x="853404" y="5969987"/>
            <a:ext cx="10266554" cy="329213"/>
          </a:xfrm>
          <a:prstGeom prst="rect">
            <a:avLst/>
          </a:prstGeom>
        </p:spPr>
      </p:pic>
    </p:spTree>
    <p:extLst>
      <p:ext uri="{BB962C8B-B14F-4D97-AF65-F5344CB8AC3E}">
        <p14:creationId xmlns:p14="http://schemas.microsoft.com/office/powerpoint/2010/main" val="3247316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003155" y="185932"/>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428" y="366464"/>
            <a:ext cx="931471" cy="866209"/>
          </a:xfrm>
          <a:prstGeom prst="rect">
            <a:avLst/>
          </a:prstGeom>
          <a:noFill/>
          <a:ln>
            <a:noFill/>
          </a:ln>
        </p:spPr>
      </p:pic>
      <p:grpSp>
        <p:nvGrpSpPr>
          <p:cNvPr id="6" name="Group 5"/>
          <p:cNvGrpSpPr/>
          <p:nvPr/>
        </p:nvGrpSpPr>
        <p:grpSpPr>
          <a:xfrm rot="5400000">
            <a:off x="-1582213" y="3719529"/>
            <a:ext cx="5066232" cy="92520"/>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endParaRPr lang="en-US" sz="1350">
              <a:solidFill>
                <a:prstClr val="black"/>
              </a:solidFill>
              <a:latin typeface="Calibri" panose="020F0502020204030204"/>
            </a:endParaRPr>
          </a:p>
        </p:txBody>
      </p:sp>
      <p:cxnSp>
        <p:nvCxnSpPr>
          <p:cNvPr id="11" name="Straight Connector 10"/>
          <p:cNvCxnSpPr/>
          <p:nvPr/>
        </p:nvCxnSpPr>
        <p:spPr>
          <a:xfrm>
            <a:off x="997163" y="6298905"/>
            <a:ext cx="10178837"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590801" y="1232673"/>
            <a:ext cx="688365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723667" y="287947"/>
            <a:ext cx="8079822" cy="796444"/>
          </a:xfrm>
          <a:solidFill>
            <a:srgbClr val="0070C0"/>
          </a:solidFill>
        </p:spPr>
        <p:txBody>
          <a:bodyPr>
            <a:normAutofit/>
          </a:bodyPr>
          <a:lstStyle/>
          <a:p>
            <a:pPr lvl="1" algn="ctr"/>
            <a:r>
              <a:rPr lang="en-US" sz="2700" b="1" kern="1200" dirty="0" smtClean="0">
                <a:solidFill>
                  <a:schemeClr val="tx1"/>
                </a:solidFill>
                <a:latin typeface="Times New Roman" panose="02020603050405020304" pitchFamily="18" charset="0"/>
                <a:ea typeface="+mj-ea"/>
                <a:cs typeface="Times New Roman" panose="02020603050405020304" pitchFamily="18" charset="0"/>
              </a:rPr>
              <a:t>Technical </a:t>
            </a:r>
            <a:r>
              <a:rPr lang="en-US" sz="2700" b="1" kern="1200" dirty="0">
                <a:solidFill>
                  <a:schemeClr val="tx1"/>
                </a:solidFill>
                <a:latin typeface="Times New Roman" panose="02020603050405020304" pitchFamily="18" charset="0"/>
                <a:ea typeface="+mj-ea"/>
                <a:cs typeface="Times New Roman" panose="02020603050405020304" pitchFamily="18" charset="0"/>
              </a:rPr>
              <a:t>School Linked BICs</a:t>
            </a:r>
          </a:p>
        </p:txBody>
      </p:sp>
      <p:sp>
        <p:nvSpPr>
          <p:cNvPr id="22" name="Content Placeholder 2"/>
          <p:cNvSpPr>
            <a:spLocks noGrp="1"/>
          </p:cNvSpPr>
          <p:nvPr>
            <p:ph idx="1"/>
          </p:nvPr>
        </p:nvSpPr>
        <p:spPr>
          <a:xfrm>
            <a:off x="1040701" y="1380955"/>
            <a:ext cx="10135299" cy="4400820"/>
          </a:xfrm>
        </p:spPr>
        <p:txBody>
          <a:bodyPr>
            <a:noAutofit/>
          </a:bodyPr>
          <a:lstStyle/>
          <a:p>
            <a:pPr>
              <a:lnSpc>
                <a:spcPct val="107000"/>
              </a:lnSpc>
              <a:spcAft>
                <a:spcPts val="800"/>
              </a:spcAft>
            </a:pPr>
            <a:r>
              <a:rPr lang="en-US" sz="2400" dirty="0">
                <a:latin typeface="Times New Roman" panose="02020603050405020304" pitchFamily="18" charset="0"/>
                <a:ea typeface="Arial Narrow" panose="020B0606020202030204" pitchFamily="34" charset="0"/>
                <a:cs typeface="Times New Roman" panose="02020603050405020304" pitchFamily="18" charset="0"/>
              </a:rPr>
              <a:t>A </a:t>
            </a:r>
            <a:r>
              <a:rPr lang="en-US" sz="2400" dirty="0" smtClean="0">
                <a:latin typeface="Times New Roman" panose="02020603050405020304" pitchFamily="18" charset="0"/>
                <a:ea typeface="Arial Narrow" panose="020B0606020202030204" pitchFamily="34" charset="0"/>
                <a:cs typeface="Times New Roman" panose="02020603050405020304" pitchFamily="18" charset="0"/>
              </a:rPr>
              <a:t>Technical </a:t>
            </a:r>
            <a:r>
              <a:rPr lang="en-US" sz="2400" dirty="0">
                <a:latin typeface="Times New Roman" panose="02020603050405020304" pitchFamily="18" charset="0"/>
                <a:ea typeface="Arial Narrow" panose="020B0606020202030204" pitchFamily="34" charset="0"/>
                <a:cs typeface="Times New Roman" panose="02020603050405020304" pitchFamily="18" charset="0"/>
              </a:rPr>
              <a:t>School linked BIC operates under an accredited </a:t>
            </a:r>
            <a:r>
              <a:rPr lang="en-US" sz="2400" dirty="0" smtClean="0">
                <a:latin typeface="Times New Roman" panose="02020603050405020304" pitchFamily="18" charset="0"/>
                <a:ea typeface="Arial Narrow" panose="020B0606020202030204" pitchFamily="34" charset="0"/>
                <a:cs typeface="Times New Roman" panose="02020603050405020304" pitchFamily="18" charset="0"/>
              </a:rPr>
              <a:t>Technical </a:t>
            </a:r>
            <a:r>
              <a:rPr lang="en-US" sz="2400" dirty="0">
                <a:latin typeface="Times New Roman" panose="02020603050405020304" pitchFamily="18" charset="0"/>
                <a:ea typeface="Arial Narrow" panose="020B0606020202030204" pitchFamily="34" charset="0"/>
                <a:cs typeface="Times New Roman" panose="02020603050405020304" pitchFamily="18" charset="0"/>
              </a:rPr>
              <a:t>School. The BIC will have an office within the school and managed by one of the school staff but the later may vary depending on the trades within the school. The managing team includes:</a:t>
            </a:r>
            <a:endParaRPr lang="en-RW"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2400" dirty="0">
                <a:latin typeface="Times New Roman" panose="02020603050405020304" pitchFamily="18" charset="0"/>
                <a:ea typeface="Arial Narrow" panose="020B0606020202030204" pitchFamily="34" charset="0"/>
                <a:cs typeface="Times New Roman" panose="02020603050405020304" pitchFamily="18" charset="0"/>
              </a:rPr>
              <a:t>- The Entrepreneurship trainer,</a:t>
            </a:r>
            <a:endParaRPr lang="en-RW"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2400" dirty="0">
                <a:latin typeface="Times New Roman" panose="02020603050405020304" pitchFamily="18" charset="0"/>
                <a:ea typeface="Arial Narrow" panose="020B0606020202030204" pitchFamily="34" charset="0"/>
                <a:cs typeface="Times New Roman" panose="02020603050405020304" pitchFamily="18" charset="0"/>
              </a:rPr>
              <a:t>- Technical Staff</a:t>
            </a:r>
            <a:endParaRPr lang="en-RW"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2400" dirty="0">
                <a:latin typeface="Times New Roman" panose="02020603050405020304" pitchFamily="18" charset="0"/>
                <a:ea typeface="Arial Narrow" panose="020B0606020202030204" pitchFamily="34" charset="0"/>
                <a:cs typeface="Times New Roman" panose="02020603050405020304" pitchFamily="18" charset="0"/>
              </a:rPr>
              <a:t>- Career Guidance Advisor</a:t>
            </a:r>
            <a:endParaRPr lang="en-RW"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2400" dirty="0">
                <a:latin typeface="Times New Roman" panose="02020603050405020304" pitchFamily="18" charset="0"/>
                <a:ea typeface="Arial Narrow" panose="020B0606020202030204" pitchFamily="34" charset="0"/>
                <a:cs typeface="Times New Roman" panose="02020603050405020304" pitchFamily="18" charset="0"/>
              </a:rPr>
              <a:t>- Liaison Officer</a:t>
            </a:r>
            <a:endParaRPr lang="en-RW" sz="24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p:txBody>
      </p:sp>
      <p:sp>
        <p:nvSpPr>
          <p:cNvPr id="15" name="Rectangle 3">
            <a:extLst>
              <a:ext uri="{FF2B5EF4-FFF2-40B4-BE49-F238E27FC236}">
                <a16:creationId xmlns:a16="http://schemas.microsoft.com/office/drawing/2014/main" id="{095E81C6-E548-4B66-BA3D-FA0D4CD65CFB}"/>
              </a:ext>
            </a:extLst>
          </p:cNvPr>
          <p:cNvSpPr>
            <a:spLocks noChangeArrowheads="1"/>
          </p:cNvSpPr>
          <p:nvPr/>
        </p:nvSpPr>
        <p:spPr bwMode="auto">
          <a:xfrm>
            <a:off x="976066" y="5979517"/>
            <a:ext cx="10178837" cy="253916"/>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fontAlgn="base">
              <a:spcBef>
                <a:spcPct val="0"/>
              </a:spcBef>
              <a:spcAft>
                <a:spcPct val="0"/>
              </a:spcAft>
              <a:tabLst>
                <a:tab pos="2228850" algn="ctr"/>
                <a:tab pos="4457700" algn="r"/>
              </a:tabLst>
            </a:pPr>
            <a:r>
              <a:rPr lang="en-US" sz="1200" b="1" i="1" dirty="0">
                <a:solidFill>
                  <a:srgbClr val="FFFFFF"/>
                </a:solidFill>
                <a:latin typeface="Century Gothic" panose="020B0502020202020204" pitchFamily="34" charset="0"/>
                <a:ea typeface="Calibri" pitchFamily="34" charset="0"/>
                <a:cs typeface="Times New Roman" pitchFamily="18" charset="0"/>
              </a:rPr>
              <a:t>RTB                  -                  </a:t>
            </a:r>
            <a:r>
              <a:rPr lang="en-US" sz="1200" b="1" i="1" dirty="0">
                <a:solidFill>
                  <a:srgbClr val="FFFFFF"/>
                </a:solidFill>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lang="en-US" sz="1200" b="1" i="1" dirty="0">
                <a:solidFill>
                  <a:srgbClr val="FFFFFF"/>
                </a:solidFill>
                <a:latin typeface="Century Gothic" panose="020B0502020202020204" pitchFamily="34" charset="0"/>
                <a:ea typeface="Calibri" pitchFamily="34" charset="0"/>
                <a:cs typeface="Times New Roman" pitchFamily="18" charset="0"/>
              </a:rPr>
              <a:t>-          RTB</a:t>
            </a:r>
            <a:endParaRPr lang="en-US" sz="1200" dirty="0">
              <a:solidFill>
                <a:prstClr val="black"/>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2222797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003155" y="185932"/>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428" y="366464"/>
            <a:ext cx="931471" cy="866209"/>
          </a:xfrm>
          <a:prstGeom prst="rect">
            <a:avLst/>
          </a:prstGeom>
          <a:noFill/>
          <a:ln>
            <a:noFill/>
          </a:ln>
        </p:spPr>
      </p:pic>
      <p:grpSp>
        <p:nvGrpSpPr>
          <p:cNvPr id="6" name="Group 5"/>
          <p:cNvGrpSpPr/>
          <p:nvPr/>
        </p:nvGrpSpPr>
        <p:grpSpPr>
          <a:xfrm rot="5400000">
            <a:off x="-1582213" y="3719529"/>
            <a:ext cx="5066232" cy="92520"/>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endParaRPr lang="en-US" sz="1350">
              <a:solidFill>
                <a:prstClr val="black"/>
              </a:solidFill>
              <a:latin typeface="Calibri" panose="020F0502020204030204"/>
            </a:endParaRPr>
          </a:p>
        </p:txBody>
      </p:sp>
      <p:cxnSp>
        <p:nvCxnSpPr>
          <p:cNvPr id="11" name="Straight Connector 10"/>
          <p:cNvCxnSpPr/>
          <p:nvPr/>
        </p:nvCxnSpPr>
        <p:spPr>
          <a:xfrm>
            <a:off x="997163" y="6298905"/>
            <a:ext cx="10178837"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590801" y="1232673"/>
            <a:ext cx="688365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723667" y="287947"/>
            <a:ext cx="8079822" cy="796444"/>
          </a:xfrm>
          <a:solidFill>
            <a:srgbClr val="0070C0"/>
          </a:solidFill>
        </p:spPr>
        <p:txBody>
          <a:bodyPr>
            <a:normAutofit/>
          </a:bodyPr>
          <a:lstStyle/>
          <a:p>
            <a:pPr lvl="1" algn="ctr"/>
            <a:r>
              <a:rPr lang="en-US" sz="2700" b="1" kern="1200" dirty="0">
                <a:solidFill>
                  <a:schemeClr val="tx1"/>
                </a:solidFill>
                <a:latin typeface="Times New Roman" panose="02020603050405020304" pitchFamily="18" charset="0"/>
                <a:ea typeface="+mj-ea"/>
                <a:cs typeface="Times New Roman" panose="02020603050405020304" pitchFamily="18" charset="0"/>
              </a:rPr>
              <a:t>Stand-alone BICs</a:t>
            </a:r>
          </a:p>
        </p:txBody>
      </p:sp>
      <p:sp>
        <p:nvSpPr>
          <p:cNvPr id="22" name="Content Placeholder 2"/>
          <p:cNvSpPr>
            <a:spLocks noGrp="1"/>
          </p:cNvSpPr>
          <p:nvPr>
            <p:ph idx="1"/>
          </p:nvPr>
        </p:nvSpPr>
        <p:spPr>
          <a:xfrm>
            <a:off x="1277859" y="1380954"/>
            <a:ext cx="9898141" cy="4533089"/>
          </a:xfrm>
        </p:spPr>
        <p:txBody>
          <a:bodyPr>
            <a:noAutofit/>
          </a:bodyPr>
          <a:lstStyle/>
          <a:p>
            <a:pPr algn="just">
              <a:lnSpc>
                <a:spcPct val="107000"/>
              </a:lnSpc>
              <a:spcAft>
                <a:spcPts val="800"/>
              </a:spcAft>
            </a:pPr>
            <a:r>
              <a:rPr lang="en-US" sz="2800" dirty="0">
                <a:latin typeface="Times New Roman" panose="02020603050405020304" pitchFamily="18" charset="0"/>
                <a:ea typeface="Arial Narrow" panose="020B0606020202030204" pitchFamily="34" charset="0"/>
                <a:cs typeface="Times New Roman" panose="02020603050405020304" pitchFamily="18" charset="0"/>
              </a:rPr>
              <a:t>For a stand-alone BIC to start its operation, it must fulfill the following requirements:</a:t>
            </a:r>
            <a:endParaRPr lang="en-RW" sz="2400" dirty="0">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gn="just">
              <a:lnSpc>
                <a:spcPct val="107000"/>
              </a:lnSpc>
              <a:buFont typeface="Arial Narrow" panose="020B0606020202030204" pitchFamily="34" charset="0"/>
              <a:buChar char="-"/>
            </a:pPr>
            <a:r>
              <a:rPr lang="en-US" sz="2800" dirty="0">
                <a:latin typeface="Times New Roman" panose="02020603050405020304" pitchFamily="18" charset="0"/>
                <a:ea typeface="Arial Narrow" panose="020B0606020202030204" pitchFamily="34" charset="0"/>
                <a:cs typeface="Times New Roman" panose="02020603050405020304" pitchFamily="18" charset="0"/>
              </a:rPr>
              <a:t>Adequate infrastructure</a:t>
            </a:r>
            <a:endParaRPr lang="en-RW" sz="2400" dirty="0">
              <a:latin typeface="Times New Roman" panose="02020603050405020304" pitchFamily="18" charset="0"/>
              <a:ea typeface="Arial Narrow" panose="020B0606020202030204" pitchFamily="34" charset="0"/>
              <a:cs typeface="Times New Roman" panose="02020603050405020304" pitchFamily="18" charset="0"/>
            </a:endParaRPr>
          </a:p>
          <a:p>
            <a:pPr marL="742950" lvl="1" indent="-285750" algn="just">
              <a:lnSpc>
                <a:spcPct val="107000"/>
              </a:lnSpc>
              <a:buFont typeface="Arial Narrow" panose="020B0606020202030204" pitchFamily="34" charset="0"/>
              <a:buChar char="-"/>
            </a:pPr>
            <a:r>
              <a:rPr lang="en-US" sz="2800" dirty="0">
                <a:latin typeface="Times New Roman" panose="02020603050405020304" pitchFamily="18" charset="0"/>
                <a:ea typeface="Arial Narrow" panose="020B0606020202030204" pitchFamily="34" charset="0"/>
                <a:cs typeface="Times New Roman" panose="02020603050405020304" pitchFamily="18" charset="0"/>
              </a:rPr>
              <a:t>Machinery tools and equipment related to services offered</a:t>
            </a:r>
            <a:endParaRPr lang="en-RW" sz="2400" dirty="0">
              <a:latin typeface="Times New Roman" panose="02020603050405020304" pitchFamily="18" charset="0"/>
              <a:ea typeface="Arial Narrow" panose="020B0606020202030204" pitchFamily="34" charset="0"/>
              <a:cs typeface="Times New Roman" panose="02020603050405020304" pitchFamily="18" charset="0"/>
            </a:endParaRPr>
          </a:p>
          <a:p>
            <a:pPr marL="742950" lvl="1" indent="-285750" algn="just">
              <a:lnSpc>
                <a:spcPct val="107000"/>
              </a:lnSpc>
              <a:buFont typeface="Arial Narrow" panose="020B0606020202030204" pitchFamily="34" charset="0"/>
              <a:buChar char="-"/>
            </a:pPr>
            <a:r>
              <a:rPr lang="en-US" sz="2800" dirty="0">
                <a:latin typeface="Times New Roman" panose="02020603050405020304" pitchFamily="18" charset="0"/>
                <a:ea typeface="Arial Narrow" panose="020B0606020202030204" pitchFamily="34" charset="0"/>
                <a:cs typeface="Times New Roman" panose="02020603050405020304" pitchFamily="18" charset="0"/>
              </a:rPr>
              <a:t>Registration of the services offered in a competent institution </a:t>
            </a:r>
            <a:endParaRPr lang="en-RW" sz="2400" dirty="0">
              <a:latin typeface="Times New Roman" panose="02020603050405020304" pitchFamily="18" charset="0"/>
              <a:ea typeface="Arial Narrow" panose="020B0606020202030204" pitchFamily="34" charset="0"/>
              <a:cs typeface="Times New Roman" panose="02020603050405020304" pitchFamily="18" charset="0"/>
            </a:endParaRPr>
          </a:p>
          <a:p>
            <a:pPr marL="742950" lvl="1" indent="-285750" algn="just">
              <a:lnSpc>
                <a:spcPct val="107000"/>
              </a:lnSpc>
              <a:buFont typeface="Arial Narrow" panose="020B0606020202030204" pitchFamily="34" charset="0"/>
              <a:buChar char="-"/>
            </a:pPr>
            <a:r>
              <a:rPr lang="en-US" sz="2800" dirty="0">
                <a:latin typeface="Times New Roman" panose="02020603050405020304" pitchFamily="18" charset="0"/>
                <a:ea typeface="Arial Narrow" panose="020B0606020202030204" pitchFamily="34" charset="0"/>
                <a:cs typeface="Times New Roman" panose="02020603050405020304" pitchFamily="18" charset="0"/>
              </a:rPr>
              <a:t>RTB Recruitment of competent/qualified staff</a:t>
            </a:r>
            <a:endParaRPr lang="en-RW" sz="2400" dirty="0">
              <a:latin typeface="Times New Roman" panose="02020603050405020304" pitchFamily="18" charset="0"/>
              <a:ea typeface="Arial Narrow" panose="020B0606020202030204" pitchFamily="34" charset="0"/>
              <a:cs typeface="Times New Roman" panose="02020603050405020304" pitchFamily="18" charset="0"/>
            </a:endParaRPr>
          </a:p>
          <a:p>
            <a:pPr marL="742950" lvl="1" indent="-285750" algn="just">
              <a:lnSpc>
                <a:spcPct val="107000"/>
              </a:lnSpc>
              <a:buFont typeface="Arial Narrow" panose="020B0606020202030204" pitchFamily="34" charset="0"/>
              <a:buChar char="-"/>
            </a:pPr>
            <a:r>
              <a:rPr lang="en-US" sz="2800" dirty="0">
                <a:latin typeface="Times New Roman" panose="02020603050405020304" pitchFamily="18" charset="0"/>
                <a:ea typeface="Arial Narrow" panose="020B0606020202030204" pitchFamily="34" charset="0"/>
                <a:cs typeface="Times New Roman" panose="02020603050405020304" pitchFamily="18" charset="0"/>
              </a:rPr>
              <a:t>Availability of Resources of start-up cost</a:t>
            </a:r>
            <a:endParaRPr lang="en-RW" sz="2400" dirty="0">
              <a:latin typeface="Times New Roman" panose="02020603050405020304" pitchFamily="18" charset="0"/>
              <a:ea typeface="Arial Narrow" panose="020B0606020202030204" pitchFamily="34" charset="0"/>
              <a:cs typeface="Times New Roman" panose="02020603050405020304" pitchFamily="18" charset="0"/>
            </a:endParaRPr>
          </a:p>
          <a:p>
            <a:pPr marL="742950" lvl="1" indent="-285750" algn="just">
              <a:lnSpc>
                <a:spcPct val="107000"/>
              </a:lnSpc>
              <a:spcAft>
                <a:spcPts val="800"/>
              </a:spcAft>
              <a:buFont typeface="Arial Narrow" panose="020B0606020202030204" pitchFamily="34" charset="0"/>
              <a:buChar char="-"/>
            </a:pPr>
            <a:r>
              <a:rPr lang="en-US" sz="2800" dirty="0">
                <a:latin typeface="Times New Roman" panose="02020603050405020304" pitchFamily="18" charset="0"/>
                <a:ea typeface="Arial Narrow" panose="020B0606020202030204" pitchFamily="34" charset="0"/>
                <a:cs typeface="Times New Roman" panose="02020603050405020304" pitchFamily="18" charset="0"/>
              </a:rPr>
              <a:t>Set the guidelines for the quality of the services offered referring to national policy of standardization</a:t>
            </a:r>
            <a:endParaRPr lang="en-RW" sz="2400" dirty="0">
              <a:latin typeface="Times New Roman" panose="02020603050405020304" pitchFamily="18" charset="0"/>
              <a:ea typeface="Arial Narrow" panose="020B0606020202030204" pitchFamily="34" charset="0"/>
              <a:cs typeface="Times New Roman" panose="02020603050405020304" pitchFamily="18" charset="0"/>
            </a:endParaRPr>
          </a:p>
          <a:p>
            <a:pPr algn="just">
              <a:lnSpc>
                <a:spcPct val="150000"/>
              </a:lnSpc>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p:txBody>
      </p:sp>
      <p:sp>
        <p:nvSpPr>
          <p:cNvPr id="15" name="Rectangle 3">
            <a:extLst>
              <a:ext uri="{FF2B5EF4-FFF2-40B4-BE49-F238E27FC236}">
                <a16:creationId xmlns:a16="http://schemas.microsoft.com/office/drawing/2014/main" id="{095E81C6-E548-4B66-BA3D-FA0D4CD65CFB}"/>
              </a:ext>
            </a:extLst>
          </p:cNvPr>
          <p:cNvSpPr>
            <a:spLocks noChangeArrowheads="1"/>
          </p:cNvSpPr>
          <p:nvPr/>
        </p:nvSpPr>
        <p:spPr bwMode="auto">
          <a:xfrm>
            <a:off x="976066" y="5979517"/>
            <a:ext cx="10178837" cy="253916"/>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fontAlgn="base">
              <a:spcBef>
                <a:spcPct val="0"/>
              </a:spcBef>
              <a:spcAft>
                <a:spcPct val="0"/>
              </a:spcAft>
              <a:tabLst>
                <a:tab pos="2228850" algn="ctr"/>
                <a:tab pos="4457700" algn="r"/>
              </a:tabLst>
            </a:pPr>
            <a:r>
              <a:rPr lang="en-US" sz="1200" b="1" i="1" dirty="0">
                <a:solidFill>
                  <a:srgbClr val="FFFFFF"/>
                </a:solidFill>
                <a:latin typeface="Century Gothic" panose="020B0502020202020204" pitchFamily="34" charset="0"/>
                <a:ea typeface="Calibri" pitchFamily="34" charset="0"/>
                <a:cs typeface="Times New Roman" pitchFamily="18" charset="0"/>
              </a:rPr>
              <a:t>RTB                  -                  </a:t>
            </a:r>
            <a:r>
              <a:rPr lang="en-US" sz="1200" b="1" i="1" dirty="0">
                <a:solidFill>
                  <a:srgbClr val="FFFFFF"/>
                </a:solidFill>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lang="en-US" sz="1200" b="1" i="1" dirty="0">
                <a:solidFill>
                  <a:srgbClr val="FFFFFF"/>
                </a:solidFill>
                <a:latin typeface="Century Gothic" panose="020B0502020202020204" pitchFamily="34" charset="0"/>
                <a:ea typeface="Calibri" pitchFamily="34" charset="0"/>
                <a:cs typeface="Times New Roman" pitchFamily="18" charset="0"/>
              </a:rPr>
              <a:t>-          RTB</a:t>
            </a:r>
            <a:endParaRPr lang="en-US" sz="1200" dirty="0">
              <a:solidFill>
                <a:prstClr val="black"/>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651203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003155" y="447883"/>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2484" y="356533"/>
            <a:ext cx="931471" cy="866209"/>
          </a:xfrm>
          <a:prstGeom prst="rect">
            <a:avLst/>
          </a:prstGeom>
          <a:noFill/>
          <a:ln>
            <a:noFill/>
          </a:ln>
        </p:spPr>
      </p:pic>
      <p:grpSp>
        <p:nvGrpSpPr>
          <p:cNvPr id="6" name="Group 5"/>
          <p:cNvGrpSpPr/>
          <p:nvPr/>
        </p:nvGrpSpPr>
        <p:grpSpPr>
          <a:xfrm rot="5400000">
            <a:off x="-1738343" y="3759103"/>
            <a:ext cx="5191240" cy="61884"/>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en-US" sz="1350">
              <a:solidFill>
                <a:prstClr val="black"/>
              </a:solidFill>
              <a:latin typeface="Calibri" panose="020F0502020204030204"/>
            </a:endParaRPr>
          </a:p>
        </p:txBody>
      </p:sp>
      <p:cxnSp>
        <p:nvCxnSpPr>
          <p:cNvPr id="11" name="Straight Connector 10"/>
          <p:cNvCxnSpPr/>
          <p:nvPr/>
        </p:nvCxnSpPr>
        <p:spPr>
          <a:xfrm flipV="1">
            <a:off x="948537" y="6385665"/>
            <a:ext cx="9885718" cy="9236"/>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183279" y="1261997"/>
            <a:ext cx="688365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496293" y="547521"/>
            <a:ext cx="8091054" cy="575582"/>
          </a:xfrm>
          <a:solidFill>
            <a:srgbClr val="0070C0"/>
          </a:solidFill>
        </p:spPr>
        <p:txBody>
          <a:bodyPr>
            <a:normAutofit/>
          </a:bodyPr>
          <a:lstStyle/>
          <a:p>
            <a:pPr lvl="1" algn="ctr"/>
            <a:r>
              <a:rPr lang="en-US" sz="2700" b="1" kern="1200" dirty="0">
                <a:solidFill>
                  <a:schemeClr val="tx1"/>
                </a:solidFill>
                <a:latin typeface="Times New Roman" panose="02020603050405020304" pitchFamily="18" charset="0"/>
                <a:ea typeface="+mj-ea"/>
                <a:cs typeface="Times New Roman" panose="02020603050405020304" pitchFamily="18" charset="0"/>
              </a:rPr>
              <a:t>INCUBATION PROCESS </a:t>
            </a:r>
          </a:p>
        </p:txBody>
      </p:sp>
      <p:sp>
        <p:nvSpPr>
          <p:cNvPr id="15" name="Rectangle 3">
            <a:extLst>
              <a:ext uri="{FF2B5EF4-FFF2-40B4-BE49-F238E27FC236}">
                <a16:creationId xmlns:a16="http://schemas.microsoft.com/office/drawing/2014/main" id="{095E81C6-E548-4B66-BA3D-FA0D4CD65CFB}"/>
              </a:ext>
            </a:extLst>
          </p:cNvPr>
          <p:cNvSpPr>
            <a:spLocks noChangeArrowheads="1"/>
          </p:cNvSpPr>
          <p:nvPr/>
        </p:nvSpPr>
        <p:spPr bwMode="auto">
          <a:xfrm>
            <a:off x="948537" y="6055819"/>
            <a:ext cx="9885718" cy="253916"/>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fontAlgn="base">
              <a:spcBef>
                <a:spcPct val="0"/>
              </a:spcBef>
              <a:spcAft>
                <a:spcPct val="0"/>
              </a:spcAft>
              <a:tabLst>
                <a:tab pos="2228850" algn="ctr"/>
                <a:tab pos="4457700" algn="r"/>
              </a:tabLst>
              <a:defRPr/>
            </a:pPr>
            <a:r>
              <a:rPr lang="en-US" sz="1200" b="1" i="1" dirty="0">
                <a:solidFill>
                  <a:srgbClr val="FFFFFF"/>
                </a:solidFill>
                <a:latin typeface="Century Gothic" panose="020B0502020202020204" pitchFamily="34" charset="0"/>
                <a:ea typeface="Calibri" pitchFamily="34" charset="0"/>
                <a:cs typeface="Times New Roman" pitchFamily="18" charset="0"/>
              </a:rPr>
              <a:t>RTB                  -                  </a:t>
            </a:r>
            <a:r>
              <a:rPr lang="en-US" sz="1200" b="1" i="1" dirty="0">
                <a:solidFill>
                  <a:srgbClr val="FFFFFF"/>
                </a:solidFill>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lang="en-US" sz="1200" b="1" i="1" dirty="0">
                <a:solidFill>
                  <a:srgbClr val="FFFFFF"/>
                </a:solidFill>
                <a:latin typeface="Century Gothic" panose="020B0502020202020204" pitchFamily="34" charset="0"/>
                <a:ea typeface="Calibri" pitchFamily="34" charset="0"/>
                <a:cs typeface="Times New Roman" pitchFamily="18" charset="0"/>
              </a:rPr>
              <a:t>-          RTB</a:t>
            </a:r>
            <a:endParaRPr lang="en-US" sz="1200" dirty="0">
              <a:solidFill>
                <a:prstClr val="black"/>
              </a:solidFill>
              <a:latin typeface="Century Gothic" panose="020B0502020202020204" pitchFamily="34" charset="0"/>
              <a:cs typeface="Arial" pitchFamily="34" charset="0"/>
            </a:endParaRPr>
          </a:p>
        </p:txBody>
      </p:sp>
      <p:pic>
        <p:nvPicPr>
          <p:cNvPr id="16" name="Content Placeholder 15" descr="https://ntu.edu.pk/bic/uploaded_images/Incubation_Process/incubation-process.png"/>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299855" y="1429598"/>
            <a:ext cx="8072581" cy="4351338"/>
          </a:xfrm>
          <a:prstGeom prst="rect">
            <a:avLst/>
          </a:prstGeom>
          <a:noFill/>
          <a:ln>
            <a:noFill/>
          </a:ln>
        </p:spPr>
      </p:pic>
    </p:spTree>
    <p:extLst>
      <p:ext uri="{BB962C8B-B14F-4D97-AF65-F5344CB8AC3E}">
        <p14:creationId xmlns:p14="http://schemas.microsoft.com/office/powerpoint/2010/main" val="2631574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282209" y="300633"/>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964" y="209284"/>
            <a:ext cx="931471" cy="866209"/>
          </a:xfrm>
          <a:prstGeom prst="rect">
            <a:avLst/>
          </a:prstGeom>
          <a:noFill/>
          <a:ln>
            <a:noFill/>
          </a:ln>
        </p:spPr>
      </p:pic>
      <p:grpSp>
        <p:nvGrpSpPr>
          <p:cNvPr id="6" name="Group 5"/>
          <p:cNvGrpSpPr/>
          <p:nvPr/>
        </p:nvGrpSpPr>
        <p:grpSpPr>
          <a:xfrm rot="5400000">
            <a:off x="-1810342" y="3722998"/>
            <a:ext cx="5405836" cy="45719"/>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en-US" sz="1350">
              <a:solidFill>
                <a:prstClr val="black"/>
              </a:solidFill>
              <a:latin typeface="Calibri" panose="020F0502020204030204"/>
            </a:endParaRPr>
          </a:p>
        </p:txBody>
      </p:sp>
      <p:cxnSp>
        <p:nvCxnSpPr>
          <p:cNvPr id="11" name="Straight Connector 10"/>
          <p:cNvCxnSpPr/>
          <p:nvPr/>
        </p:nvCxnSpPr>
        <p:spPr>
          <a:xfrm>
            <a:off x="936949" y="6448776"/>
            <a:ext cx="10266760"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732602" y="1075492"/>
            <a:ext cx="688365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459345" y="177675"/>
            <a:ext cx="8545734" cy="712525"/>
          </a:xfrm>
          <a:solidFill>
            <a:schemeClr val="accent1"/>
          </a:solidFill>
        </p:spPr>
        <p:txBody>
          <a:bodyPr>
            <a:normAutofit/>
          </a:bodyPr>
          <a:lstStyle/>
          <a:p>
            <a:pPr lvl="1" algn="ctr"/>
            <a:r>
              <a:rPr lang="en-US" sz="2700" b="1" kern="1200" dirty="0">
                <a:solidFill>
                  <a:schemeClr val="tx1"/>
                </a:solidFill>
                <a:latin typeface="Times New Roman" panose="02020603050405020304" pitchFamily="18" charset="0"/>
                <a:cs typeface="Times New Roman" panose="02020603050405020304" pitchFamily="18" charset="0"/>
              </a:rPr>
              <a:t>INCUBATION PROCESS </a:t>
            </a:r>
            <a:r>
              <a:rPr lang="en-US" sz="2700" b="1" kern="1200" dirty="0" smtClean="0">
                <a:solidFill>
                  <a:schemeClr val="tx1"/>
                </a:solidFill>
                <a:latin typeface="Times New Roman" panose="02020603050405020304" pitchFamily="18" charset="0"/>
                <a:cs typeface="Times New Roman" panose="02020603050405020304" pitchFamily="18" charset="0"/>
              </a:rPr>
              <a:t>CONT.</a:t>
            </a:r>
            <a:endParaRPr lang="en-US" sz="2700" b="1" kern="1200" dirty="0">
              <a:solidFill>
                <a:schemeClr val="tx1"/>
              </a:solidFill>
              <a:latin typeface="Times New Roman" panose="02020603050405020304" pitchFamily="18" charset="0"/>
              <a:ea typeface="+mj-ea"/>
              <a:cs typeface="Times New Roman" panose="02020603050405020304" pitchFamily="18" charset="0"/>
            </a:endParaRPr>
          </a:p>
        </p:txBody>
      </p:sp>
      <p:sp>
        <p:nvSpPr>
          <p:cNvPr id="22" name="Content Placeholder 2"/>
          <p:cNvSpPr>
            <a:spLocks noGrp="1"/>
          </p:cNvSpPr>
          <p:nvPr>
            <p:ph idx="1"/>
          </p:nvPr>
        </p:nvSpPr>
        <p:spPr>
          <a:xfrm>
            <a:off x="957921" y="1075492"/>
            <a:ext cx="10652188" cy="5018055"/>
          </a:xfrm>
        </p:spPr>
        <p:txBody>
          <a:bodyPr>
            <a:noAutofit/>
          </a:bodyPr>
          <a:lstStyle/>
          <a:p>
            <a:pPr marL="0" indent="0">
              <a:buNone/>
            </a:pPr>
            <a:r>
              <a:rPr lang="en-US" b="1" u="sng" dirty="0">
                <a:latin typeface="Times New Roman" panose="02020603050405020304" pitchFamily="18" charset="0"/>
                <a:cs typeface="Times New Roman" panose="02020603050405020304" pitchFamily="18" charset="0"/>
              </a:rPr>
              <a:t>Pre- </a:t>
            </a:r>
            <a:r>
              <a:rPr lang="en-US" b="1" u="sng" dirty="0" smtClean="0">
                <a:latin typeface="Times New Roman" panose="02020603050405020304" pitchFamily="18" charset="0"/>
                <a:cs typeface="Times New Roman" panose="02020603050405020304" pitchFamily="18" charset="0"/>
              </a:rPr>
              <a:t>Incubation </a:t>
            </a:r>
            <a:r>
              <a:rPr lang="en-US" b="1" u="sng" dirty="0" smtClean="0">
                <a:latin typeface="Times New Roman" panose="02020603050405020304" pitchFamily="18" charset="0"/>
                <a:cs typeface="Times New Roman" panose="02020603050405020304" pitchFamily="18" charset="0"/>
              </a:rPr>
              <a:t>activities </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lvl="0"/>
            <a:r>
              <a:rPr lang="en-US" dirty="0" smtClean="0">
                <a:latin typeface="Times New Roman" panose="02020603050405020304" pitchFamily="18" charset="0"/>
                <a:cs typeface="Times New Roman" panose="02020603050405020304" pitchFamily="18" charset="0"/>
              </a:rPr>
              <a:t>Interactive </a:t>
            </a:r>
            <a:r>
              <a:rPr lang="en-US" dirty="0">
                <a:latin typeface="Times New Roman" panose="02020603050405020304" pitchFamily="18" charset="0"/>
                <a:cs typeface="Times New Roman" panose="02020603050405020304" pitchFamily="18" charset="0"/>
              </a:rPr>
              <a:t>sessions with potential entrepreneurs.</a:t>
            </a:r>
          </a:p>
          <a:p>
            <a:pPr lvl="0"/>
            <a:r>
              <a:rPr lang="en-US" dirty="0">
                <a:latin typeface="Times New Roman" panose="02020603050405020304" pitchFamily="18" charset="0"/>
                <a:cs typeface="Times New Roman" panose="02020603050405020304" pitchFamily="18" charset="0"/>
              </a:rPr>
              <a:t>Entrepreneurial Assessment and feedback session</a:t>
            </a:r>
          </a:p>
          <a:p>
            <a:pPr lvl="0"/>
            <a:r>
              <a:rPr lang="en-US" dirty="0">
                <a:latin typeface="Times New Roman" panose="02020603050405020304" pitchFamily="18" charset="0"/>
                <a:cs typeface="Times New Roman" panose="02020603050405020304" pitchFamily="18" charset="0"/>
              </a:rPr>
              <a:t>Counselling and pre-incubation business advice</a:t>
            </a:r>
          </a:p>
          <a:p>
            <a:pPr lvl="0"/>
            <a:r>
              <a:rPr lang="en-US" dirty="0">
                <a:latin typeface="Times New Roman" panose="02020603050405020304" pitchFamily="18" charset="0"/>
                <a:cs typeface="Times New Roman" panose="02020603050405020304" pitchFamily="18" charset="0"/>
              </a:rPr>
              <a:t>Business start-up guidance</a:t>
            </a:r>
          </a:p>
          <a:p>
            <a:pPr marL="0" indent="0">
              <a:buNone/>
            </a:pPr>
            <a:r>
              <a:rPr lang="en-US" b="1" u="sng" dirty="0" smtClean="0">
                <a:latin typeface="Times New Roman" panose="02020603050405020304" pitchFamily="18" charset="0"/>
                <a:cs typeface="Times New Roman" panose="02020603050405020304" pitchFamily="18" charset="0"/>
              </a:rPr>
              <a:t>Application :</a:t>
            </a:r>
            <a:endParaRPr lang="en-US" b="1" u="sng" dirty="0">
              <a:latin typeface="Times New Roman" panose="02020603050405020304" pitchFamily="18" charset="0"/>
              <a:cs typeface="Times New Roman" panose="02020603050405020304" pitchFamily="18" charset="0"/>
            </a:endParaRPr>
          </a:p>
          <a:p>
            <a:pPr lvl="0"/>
            <a:r>
              <a:rPr lang="en-US" dirty="0" smtClean="0">
                <a:latin typeface="Times New Roman" panose="02020603050405020304" pitchFamily="18" charset="0"/>
                <a:cs typeface="Times New Roman" panose="02020603050405020304" pitchFamily="18" charset="0"/>
              </a:rPr>
              <a:t>Submission </a:t>
            </a:r>
            <a:r>
              <a:rPr lang="en-US" dirty="0">
                <a:latin typeface="Times New Roman" panose="02020603050405020304" pitchFamily="18" charset="0"/>
                <a:cs typeface="Times New Roman" panose="02020603050405020304" pitchFamily="18" charset="0"/>
              </a:rPr>
              <a:t>of Business Idea by filling application form</a:t>
            </a:r>
          </a:p>
          <a:p>
            <a:pPr lvl="0"/>
            <a:r>
              <a:rPr lang="en-US" dirty="0">
                <a:latin typeface="Times New Roman" panose="02020603050405020304" pitchFamily="18" charset="0"/>
                <a:cs typeface="Times New Roman" panose="02020603050405020304" pitchFamily="18" charset="0"/>
              </a:rPr>
              <a:t>Business Idea Presentation / Pitch before selection </a:t>
            </a:r>
            <a:r>
              <a:rPr lang="en-US" dirty="0" smtClean="0">
                <a:latin typeface="Times New Roman" panose="02020603050405020304" pitchFamily="18" charset="0"/>
                <a:cs typeface="Times New Roman" panose="02020603050405020304" pitchFamily="18" charset="0"/>
              </a:rPr>
              <a:t>Committee</a:t>
            </a:r>
          </a:p>
          <a:p>
            <a:pPr lvl="0"/>
            <a:r>
              <a:rPr lang="en-US" dirty="0">
                <a:latin typeface="Times New Roman" panose="02020603050405020304" pitchFamily="18" charset="0"/>
                <a:cs typeface="Times New Roman" panose="02020603050405020304" pitchFamily="18" charset="0"/>
              </a:rPr>
              <a:t>Question and Answers Session</a:t>
            </a:r>
          </a:p>
          <a:p>
            <a:pPr lvl="0"/>
            <a:r>
              <a:rPr lang="en-US" dirty="0">
                <a:latin typeface="Times New Roman" panose="02020603050405020304" pitchFamily="18" charset="0"/>
                <a:cs typeface="Times New Roman" panose="02020603050405020304" pitchFamily="18" charset="0"/>
              </a:rPr>
              <a:t>Business Idea selection</a:t>
            </a:r>
          </a:p>
          <a:p>
            <a:pPr lvl="0"/>
            <a:endParaRPr lang="en-US" dirty="0"/>
          </a:p>
          <a:p>
            <a:pPr algn="just">
              <a:lnSpc>
                <a:spcPct val="100000"/>
              </a:lnSpc>
            </a:pPr>
            <a:endParaRPr lang="en-US" sz="2400" dirty="0">
              <a:latin typeface="Times New Roman" panose="02020603050405020304" pitchFamily="18" charset="0"/>
              <a:cs typeface="Times New Roman" panose="02020603050405020304" pitchFamily="18" charset="0"/>
            </a:endParaRPr>
          </a:p>
          <a:p>
            <a:pPr marL="0" indent="0">
              <a:lnSpc>
                <a:spcPct val="100000"/>
              </a:lnSpc>
              <a:buNone/>
            </a:pPr>
            <a:endParaRPr lang="en-US" dirty="0"/>
          </a:p>
          <a:p>
            <a:pPr>
              <a:lnSpc>
                <a:spcPct val="100000"/>
              </a:lnSpc>
            </a:pPr>
            <a:endParaRPr lang="en-US" sz="1600" b="1" dirty="0">
              <a:latin typeface="Times New Roman" panose="02020603050405020304" pitchFamily="18" charset="0"/>
              <a:cs typeface="Times New Roman" panose="02020603050405020304" pitchFamily="18" charset="0"/>
            </a:endParaRPr>
          </a:p>
        </p:txBody>
      </p:sp>
      <p:sp>
        <p:nvSpPr>
          <p:cNvPr id="15" name="Rectangle 3">
            <a:extLst>
              <a:ext uri="{FF2B5EF4-FFF2-40B4-BE49-F238E27FC236}">
                <a16:creationId xmlns:a16="http://schemas.microsoft.com/office/drawing/2014/main" id="{095E81C6-E548-4B66-BA3D-FA0D4CD65CFB}"/>
              </a:ext>
            </a:extLst>
          </p:cNvPr>
          <p:cNvSpPr>
            <a:spLocks noChangeArrowheads="1"/>
          </p:cNvSpPr>
          <p:nvPr/>
        </p:nvSpPr>
        <p:spPr bwMode="auto">
          <a:xfrm>
            <a:off x="936949" y="6093549"/>
            <a:ext cx="10266760" cy="253916"/>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fontAlgn="base">
              <a:spcBef>
                <a:spcPct val="0"/>
              </a:spcBef>
              <a:spcAft>
                <a:spcPct val="0"/>
              </a:spcAft>
              <a:tabLst>
                <a:tab pos="2228850" algn="ctr"/>
                <a:tab pos="4457700" algn="r"/>
              </a:tabLst>
              <a:defRPr/>
            </a:pPr>
            <a:r>
              <a:rPr lang="en-US" sz="1200" b="1" i="1" dirty="0">
                <a:solidFill>
                  <a:srgbClr val="FFFFFF"/>
                </a:solidFill>
                <a:latin typeface="Century Gothic" panose="020B0502020202020204" pitchFamily="34" charset="0"/>
                <a:ea typeface="Calibri" pitchFamily="34" charset="0"/>
                <a:cs typeface="Times New Roman" pitchFamily="18" charset="0"/>
              </a:rPr>
              <a:t>RTB                  -                  </a:t>
            </a:r>
            <a:r>
              <a:rPr lang="en-US" sz="1200" b="1" i="1" dirty="0">
                <a:solidFill>
                  <a:srgbClr val="FFFFFF"/>
                </a:solidFill>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lang="en-US" sz="1200" b="1" i="1" dirty="0">
                <a:solidFill>
                  <a:srgbClr val="FFFFFF"/>
                </a:solidFill>
                <a:latin typeface="Century Gothic" panose="020B0502020202020204" pitchFamily="34" charset="0"/>
                <a:ea typeface="Calibri" pitchFamily="34" charset="0"/>
                <a:cs typeface="Times New Roman" pitchFamily="18" charset="0"/>
              </a:rPr>
              <a:t>-          RTB</a:t>
            </a:r>
            <a:endParaRPr lang="en-US" sz="1200" dirty="0">
              <a:solidFill>
                <a:prstClr val="black"/>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2483331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282209" y="300633"/>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964" y="209284"/>
            <a:ext cx="931471" cy="866209"/>
          </a:xfrm>
          <a:prstGeom prst="rect">
            <a:avLst/>
          </a:prstGeom>
          <a:noFill/>
          <a:ln>
            <a:noFill/>
          </a:ln>
        </p:spPr>
      </p:pic>
      <p:grpSp>
        <p:nvGrpSpPr>
          <p:cNvPr id="6" name="Group 5"/>
          <p:cNvGrpSpPr/>
          <p:nvPr/>
        </p:nvGrpSpPr>
        <p:grpSpPr>
          <a:xfrm rot="5400000">
            <a:off x="-1810342" y="3722998"/>
            <a:ext cx="5405836" cy="45719"/>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en-US" sz="1350">
              <a:solidFill>
                <a:prstClr val="black"/>
              </a:solidFill>
              <a:latin typeface="Calibri" panose="020F0502020204030204"/>
            </a:endParaRPr>
          </a:p>
        </p:txBody>
      </p:sp>
      <p:cxnSp>
        <p:nvCxnSpPr>
          <p:cNvPr id="11" name="Straight Connector 10"/>
          <p:cNvCxnSpPr/>
          <p:nvPr/>
        </p:nvCxnSpPr>
        <p:spPr>
          <a:xfrm>
            <a:off x="936949" y="6448776"/>
            <a:ext cx="10266760"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732602" y="1075492"/>
            <a:ext cx="688365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459345" y="177675"/>
            <a:ext cx="8545734" cy="712525"/>
          </a:xfrm>
          <a:solidFill>
            <a:schemeClr val="accent1"/>
          </a:solidFill>
        </p:spPr>
        <p:txBody>
          <a:bodyPr>
            <a:normAutofit/>
          </a:bodyPr>
          <a:lstStyle/>
          <a:p>
            <a:pPr lvl="1" algn="ctr"/>
            <a:r>
              <a:rPr lang="en-US" sz="2700" b="1" kern="1200" dirty="0">
                <a:solidFill>
                  <a:schemeClr val="tx1"/>
                </a:solidFill>
                <a:latin typeface="Times New Roman" panose="02020603050405020304" pitchFamily="18" charset="0"/>
                <a:cs typeface="Times New Roman" panose="02020603050405020304" pitchFamily="18" charset="0"/>
              </a:rPr>
              <a:t>INCUBATION PROCESS </a:t>
            </a:r>
            <a:r>
              <a:rPr lang="en-US" sz="2700" b="1" kern="1200" dirty="0" smtClean="0">
                <a:solidFill>
                  <a:schemeClr val="tx1"/>
                </a:solidFill>
                <a:latin typeface="Times New Roman" panose="02020603050405020304" pitchFamily="18" charset="0"/>
                <a:cs typeface="Times New Roman" panose="02020603050405020304" pitchFamily="18" charset="0"/>
              </a:rPr>
              <a:t>CONT.</a:t>
            </a:r>
            <a:endParaRPr lang="en-US" sz="2700" b="1" kern="1200" dirty="0">
              <a:solidFill>
                <a:schemeClr val="tx1"/>
              </a:solidFill>
              <a:latin typeface="Times New Roman" panose="02020603050405020304" pitchFamily="18" charset="0"/>
              <a:ea typeface="+mj-ea"/>
              <a:cs typeface="Times New Roman" panose="02020603050405020304" pitchFamily="18" charset="0"/>
            </a:endParaRPr>
          </a:p>
        </p:txBody>
      </p:sp>
      <p:sp>
        <p:nvSpPr>
          <p:cNvPr id="22" name="Content Placeholder 2"/>
          <p:cNvSpPr>
            <a:spLocks noGrp="1"/>
          </p:cNvSpPr>
          <p:nvPr>
            <p:ph idx="1"/>
          </p:nvPr>
        </p:nvSpPr>
        <p:spPr>
          <a:xfrm>
            <a:off x="936949" y="1024838"/>
            <a:ext cx="10652188" cy="5018055"/>
          </a:xfrm>
        </p:spPr>
        <p:txBody>
          <a:bodyPr>
            <a:noAutofit/>
          </a:bodyPr>
          <a:lstStyle/>
          <a:p>
            <a:pPr marL="0" indent="0">
              <a:buNone/>
            </a:pPr>
            <a:r>
              <a:rPr lang="en-US" sz="2000" b="1" u="sng" dirty="0" smtClean="0">
                <a:latin typeface="Times New Roman" panose="02020603050405020304" pitchFamily="18" charset="0"/>
                <a:cs typeface="Times New Roman" panose="02020603050405020304" pitchFamily="18" charset="0"/>
              </a:rPr>
              <a:t>Incubation </a:t>
            </a:r>
            <a:r>
              <a:rPr lang="en-US" sz="2000" b="1" u="sng" dirty="0" smtClean="0">
                <a:latin typeface="Times New Roman" panose="02020603050405020304" pitchFamily="18" charset="0"/>
                <a:cs typeface="Times New Roman" panose="02020603050405020304" pitchFamily="18" charset="0"/>
              </a:rPr>
              <a:t>activities </a:t>
            </a:r>
            <a:r>
              <a:rPr lang="en-US" sz="2000" b="1" u="sng" dirty="0" smtClean="0">
                <a:latin typeface="Times New Roman" panose="02020603050405020304" pitchFamily="18" charset="0"/>
                <a:cs typeface="Times New Roman" panose="02020603050405020304" pitchFamily="18" charset="0"/>
              </a:rPr>
              <a:t>:</a:t>
            </a:r>
            <a:endParaRPr lang="en-US" sz="2000" b="1" u="sng"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SCHOOLS-BIC offer </a:t>
            </a:r>
            <a:r>
              <a:rPr lang="en-US" sz="2000" dirty="0">
                <a:latin typeface="Times New Roman" panose="02020603050405020304" pitchFamily="18" charset="0"/>
                <a:cs typeface="Times New Roman" panose="02020603050405020304" pitchFamily="18" charset="0"/>
              </a:rPr>
              <a:t>office space, high speed internet, meeting rooms and other business development support services. </a:t>
            </a:r>
          </a:p>
          <a:p>
            <a:pPr lvl="0"/>
            <a:r>
              <a:rPr lang="en-US" sz="2000" dirty="0">
                <a:latin typeface="Times New Roman" panose="02020603050405020304" pitchFamily="18" charset="0"/>
                <a:cs typeface="Times New Roman" panose="02020603050405020304" pitchFamily="18" charset="0"/>
              </a:rPr>
              <a:t>Training and Mentoring</a:t>
            </a:r>
          </a:p>
          <a:p>
            <a:pPr lvl="0"/>
            <a:r>
              <a:rPr lang="en-US" sz="2000" dirty="0">
                <a:latin typeface="Times New Roman" panose="02020603050405020304" pitchFamily="18" charset="0"/>
                <a:cs typeface="Times New Roman" panose="02020603050405020304" pitchFamily="18" charset="0"/>
              </a:rPr>
              <a:t>Networking with Industry experts</a:t>
            </a:r>
          </a:p>
          <a:p>
            <a:pPr lvl="0"/>
            <a:r>
              <a:rPr lang="en-US" sz="2000" dirty="0">
                <a:latin typeface="Times New Roman" panose="02020603050405020304" pitchFamily="18" charset="0"/>
                <a:cs typeface="Times New Roman" panose="02020603050405020304" pitchFamily="18" charset="0"/>
              </a:rPr>
              <a:t>Efficient utilization of provided resources</a:t>
            </a:r>
          </a:p>
          <a:p>
            <a:pPr lvl="0"/>
            <a:r>
              <a:rPr lang="en-US" sz="2000" dirty="0">
                <a:latin typeface="Times New Roman" panose="02020603050405020304" pitchFamily="18" charset="0"/>
                <a:cs typeface="Times New Roman" panose="02020603050405020304" pitchFamily="18" charset="0"/>
              </a:rPr>
              <a:t>New Product/Process Development</a:t>
            </a:r>
          </a:p>
          <a:p>
            <a:pPr lvl="0"/>
            <a:r>
              <a:rPr lang="en-US" sz="2000" dirty="0">
                <a:latin typeface="Times New Roman" panose="02020603050405020304" pitchFamily="18" charset="0"/>
                <a:cs typeface="Times New Roman" panose="02020603050405020304" pitchFamily="18" charset="0"/>
              </a:rPr>
              <a:t>Incubated Companies Performance Evaluation</a:t>
            </a:r>
          </a:p>
          <a:p>
            <a:pPr marL="0" indent="0">
              <a:buNone/>
            </a:pPr>
            <a:r>
              <a:rPr lang="en-US" sz="2000" b="1" u="sng" dirty="0">
                <a:latin typeface="Times New Roman" panose="02020603050405020304" pitchFamily="18" charset="0"/>
                <a:cs typeface="Times New Roman" panose="02020603050405020304" pitchFamily="18" charset="0"/>
              </a:rPr>
              <a:t>Post Incubation </a:t>
            </a:r>
            <a:r>
              <a:rPr lang="en-US" sz="2000" b="1" u="sng" dirty="0" smtClean="0">
                <a:latin typeface="Times New Roman" panose="02020603050405020304" pitchFamily="18" charset="0"/>
                <a:cs typeface="Times New Roman" panose="02020603050405020304" pitchFamily="18" charset="0"/>
              </a:rPr>
              <a:t>Period activities :</a:t>
            </a:r>
            <a:endParaRPr lang="en-US" sz="2000" b="1" u="sng"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Business and Growth Assessment</a:t>
            </a:r>
          </a:p>
          <a:p>
            <a:pPr lvl="0"/>
            <a:r>
              <a:rPr lang="en-US" sz="2000" dirty="0">
                <a:latin typeface="Times New Roman" panose="02020603050405020304" pitchFamily="18" charset="0"/>
                <a:cs typeface="Times New Roman" panose="02020603050405020304" pitchFamily="18" charset="0"/>
              </a:rPr>
              <a:t>Clients Assessment</a:t>
            </a:r>
          </a:p>
          <a:p>
            <a:pPr lvl="0"/>
            <a:r>
              <a:rPr lang="en-US" sz="2000" dirty="0">
                <a:latin typeface="Times New Roman" panose="02020603050405020304" pitchFamily="18" charset="0"/>
                <a:cs typeface="Times New Roman" panose="02020603050405020304" pitchFamily="18" charset="0"/>
              </a:rPr>
              <a:t>Financial Evaluation</a:t>
            </a:r>
          </a:p>
          <a:p>
            <a:pPr lvl="0"/>
            <a:r>
              <a:rPr lang="en-US" sz="2000" dirty="0">
                <a:latin typeface="Times New Roman" panose="02020603050405020304" pitchFamily="18" charset="0"/>
                <a:cs typeface="Times New Roman" panose="02020603050405020304" pitchFamily="18" charset="0"/>
              </a:rPr>
              <a:t>Graduation Program</a:t>
            </a:r>
          </a:p>
          <a:p>
            <a:pPr marL="0" lvl="0" indent="0">
              <a:buNone/>
            </a:pPr>
            <a:endParaRPr lang="en-US" dirty="0"/>
          </a:p>
          <a:p>
            <a:pPr algn="just">
              <a:lnSpc>
                <a:spcPct val="100000"/>
              </a:lnSpc>
            </a:pPr>
            <a:endParaRPr lang="en-US" sz="2400" dirty="0">
              <a:latin typeface="Times New Roman" panose="02020603050405020304" pitchFamily="18" charset="0"/>
              <a:cs typeface="Times New Roman" panose="02020603050405020304" pitchFamily="18" charset="0"/>
            </a:endParaRPr>
          </a:p>
          <a:p>
            <a:pPr marL="0" indent="0">
              <a:lnSpc>
                <a:spcPct val="100000"/>
              </a:lnSpc>
              <a:buNone/>
            </a:pPr>
            <a:endParaRPr lang="en-US" dirty="0"/>
          </a:p>
          <a:p>
            <a:pPr>
              <a:lnSpc>
                <a:spcPct val="100000"/>
              </a:lnSpc>
            </a:pPr>
            <a:endParaRPr lang="en-US" sz="1600" b="1" dirty="0">
              <a:latin typeface="Times New Roman" panose="02020603050405020304" pitchFamily="18" charset="0"/>
              <a:cs typeface="Times New Roman" panose="02020603050405020304" pitchFamily="18" charset="0"/>
            </a:endParaRPr>
          </a:p>
        </p:txBody>
      </p:sp>
      <p:sp>
        <p:nvSpPr>
          <p:cNvPr id="15" name="Rectangle 3">
            <a:extLst>
              <a:ext uri="{FF2B5EF4-FFF2-40B4-BE49-F238E27FC236}">
                <a16:creationId xmlns:a16="http://schemas.microsoft.com/office/drawing/2014/main" id="{095E81C6-E548-4B66-BA3D-FA0D4CD65CFB}"/>
              </a:ext>
            </a:extLst>
          </p:cNvPr>
          <p:cNvSpPr>
            <a:spLocks noChangeArrowheads="1"/>
          </p:cNvSpPr>
          <p:nvPr/>
        </p:nvSpPr>
        <p:spPr bwMode="auto">
          <a:xfrm>
            <a:off x="936949" y="6093549"/>
            <a:ext cx="10266760" cy="253916"/>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fontAlgn="base">
              <a:spcBef>
                <a:spcPct val="0"/>
              </a:spcBef>
              <a:spcAft>
                <a:spcPct val="0"/>
              </a:spcAft>
              <a:tabLst>
                <a:tab pos="2228850" algn="ctr"/>
                <a:tab pos="4457700" algn="r"/>
              </a:tabLst>
              <a:defRPr/>
            </a:pPr>
            <a:r>
              <a:rPr lang="en-US" sz="1200" b="1" i="1" dirty="0">
                <a:solidFill>
                  <a:srgbClr val="FFFFFF"/>
                </a:solidFill>
                <a:latin typeface="Century Gothic" panose="020B0502020202020204" pitchFamily="34" charset="0"/>
                <a:ea typeface="Calibri" pitchFamily="34" charset="0"/>
                <a:cs typeface="Times New Roman" pitchFamily="18" charset="0"/>
              </a:rPr>
              <a:t>RTB                  -                  </a:t>
            </a:r>
            <a:r>
              <a:rPr lang="en-US" sz="1200" b="1" i="1" dirty="0">
                <a:solidFill>
                  <a:srgbClr val="FFFFFF"/>
                </a:solidFill>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lang="en-US" sz="1200" b="1" i="1" dirty="0">
                <a:solidFill>
                  <a:srgbClr val="FFFFFF"/>
                </a:solidFill>
                <a:latin typeface="Century Gothic" panose="020B0502020202020204" pitchFamily="34" charset="0"/>
                <a:ea typeface="Calibri" pitchFamily="34" charset="0"/>
                <a:cs typeface="Times New Roman" pitchFamily="18" charset="0"/>
              </a:rPr>
              <a:t>-          RTB</a:t>
            </a:r>
            <a:endParaRPr lang="en-US" sz="1200" dirty="0">
              <a:solidFill>
                <a:prstClr val="black"/>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4283204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282209" y="300633"/>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964" y="209284"/>
            <a:ext cx="931471" cy="866209"/>
          </a:xfrm>
          <a:prstGeom prst="rect">
            <a:avLst/>
          </a:prstGeom>
          <a:noFill/>
          <a:ln>
            <a:noFill/>
          </a:ln>
        </p:spPr>
      </p:pic>
      <p:grpSp>
        <p:nvGrpSpPr>
          <p:cNvPr id="6" name="Group 5"/>
          <p:cNvGrpSpPr/>
          <p:nvPr/>
        </p:nvGrpSpPr>
        <p:grpSpPr>
          <a:xfrm rot="5400000">
            <a:off x="-1810342" y="3722998"/>
            <a:ext cx="5405836" cy="45719"/>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en-US" sz="1350">
              <a:solidFill>
                <a:prstClr val="black"/>
              </a:solidFill>
              <a:latin typeface="Calibri" panose="020F0502020204030204"/>
            </a:endParaRPr>
          </a:p>
        </p:txBody>
      </p:sp>
      <p:cxnSp>
        <p:nvCxnSpPr>
          <p:cNvPr id="11" name="Straight Connector 10"/>
          <p:cNvCxnSpPr/>
          <p:nvPr/>
        </p:nvCxnSpPr>
        <p:spPr>
          <a:xfrm>
            <a:off x="936949" y="6448776"/>
            <a:ext cx="10266760"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732602" y="1075492"/>
            <a:ext cx="688365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459345" y="177675"/>
            <a:ext cx="8545734" cy="712525"/>
          </a:xfrm>
          <a:solidFill>
            <a:schemeClr val="accent1"/>
          </a:solidFill>
        </p:spPr>
        <p:txBody>
          <a:bodyPr>
            <a:normAutofit/>
          </a:bodyPr>
          <a:lstStyle/>
          <a:p>
            <a:pPr lvl="1" algn="ctr"/>
            <a:r>
              <a:rPr lang="en-GB" sz="2700" b="1" kern="1200" dirty="0">
                <a:solidFill>
                  <a:schemeClr val="tx1"/>
                </a:solidFill>
                <a:latin typeface="Times New Roman" panose="02020603050405020304" pitchFamily="18" charset="0"/>
                <a:ea typeface="+mj-ea"/>
                <a:cs typeface="Times New Roman" panose="02020603050405020304" pitchFamily="18" charset="0"/>
              </a:rPr>
              <a:t>LEGAL IDENTITY /STATUS  OF AN INCUBATOR</a:t>
            </a:r>
            <a:endParaRPr lang="en-US" sz="2700" b="1" kern="1200" dirty="0">
              <a:solidFill>
                <a:schemeClr val="tx1"/>
              </a:solidFill>
              <a:latin typeface="Times New Roman" panose="02020603050405020304" pitchFamily="18" charset="0"/>
              <a:ea typeface="+mj-ea"/>
              <a:cs typeface="Times New Roman" panose="02020603050405020304" pitchFamily="18" charset="0"/>
            </a:endParaRPr>
          </a:p>
        </p:txBody>
      </p:sp>
      <p:sp>
        <p:nvSpPr>
          <p:cNvPr id="22" name="Content Placeholder 2"/>
          <p:cNvSpPr>
            <a:spLocks noGrp="1"/>
          </p:cNvSpPr>
          <p:nvPr>
            <p:ph idx="1"/>
          </p:nvPr>
        </p:nvSpPr>
        <p:spPr>
          <a:xfrm>
            <a:off x="957921" y="1075492"/>
            <a:ext cx="10652188" cy="5018055"/>
          </a:xfrm>
        </p:spPr>
        <p:txBody>
          <a:bodyPr>
            <a:noAutofit/>
          </a:bodyPr>
          <a:lstStyle/>
          <a:p>
            <a:pPr algn="just">
              <a:lnSpc>
                <a:spcPct val="100000"/>
              </a:lnSpc>
            </a:pPr>
            <a:endParaRPr lang="en-US" sz="2400" dirty="0">
              <a:latin typeface="Times New Roman" panose="02020603050405020304" pitchFamily="18" charset="0"/>
              <a:cs typeface="Times New Roman" panose="02020603050405020304" pitchFamily="18" charset="0"/>
            </a:endParaRPr>
          </a:p>
          <a:p>
            <a:pPr algn="just">
              <a:lnSpc>
                <a:spcPct val="100000"/>
              </a:lnSpc>
            </a:pPr>
            <a:r>
              <a:rPr lang="en-US" sz="2400" dirty="0">
                <a:latin typeface="Times New Roman" panose="02020603050405020304" pitchFamily="18" charset="0"/>
                <a:cs typeface="Times New Roman" panose="02020603050405020304" pitchFamily="18" charset="0"/>
              </a:rPr>
              <a:t>The legal status of one BIC could take the form of a private body, a public body, or a mix public and private organization. </a:t>
            </a:r>
          </a:p>
          <a:p>
            <a:pPr algn="just">
              <a:lnSpc>
                <a:spcPct val="100000"/>
              </a:lnSpc>
            </a:pPr>
            <a:r>
              <a:rPr lang="en-US" sz="2400" dirty="0">
                <a:latin typeface="Times New Roman" panose="02020603050405020304" pitchFamily="18" charset="0"/>
                <a:cs typeface="Times New Roman" panose="02020603050405020304" pitchFamily="18" charset="0"/>
              </a:rPr>
              <a:t>The Technical schools’ linked Incubators will be operating as </a:t>
            </a:r>
            <a:r>
              <a:rPr lang="en-US" sz="2400" b="1" dirty="0">
                <a:latin typeface="Times New Roman" panose="02020603050405020304" pitchFamily="18" charset="0"/>
                <a:cs typeface="Times New Roman" panose="02020603050405020304" pitchFamily="18" charset="0"/>
              </a:rPr>
              <a:t>non-profit making </a:t>
            </a:r>
            <a:r>
              <a:rPr lang="en-US" sz="2400" b="1" dirty="0" smtClean="0">
                <a:latin typeface="Times New Roman" panose="02020603050405020304" pitchFamily="18" charset="0"/>
                <a:cs typeface="Times New Roman" panose="02020603050405020304" pitchFamily="18" charset="0"/>
              </a:rPr>
              <a:t>entities</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algn="just">
              <a:lnSpc>
                <a:spcPct val="100000"/>
              </a:lnSpc>
            </a:pPr>
            <a:r>
              <a:rPr lang="en-US" sz="2400" dirty="0">
                <a:latin typeface="Times New Roman" panose="02020603050405020304" pitchFamily="18" charset="0"/>
                <a:cs typeface="Times New Roman" panose="02020603050405020304" pitchFamily="18" charset="0"/>
              </a:rPr>
              <a:t>Business Incubation as a </a:t>
            </a:r>
            <a:r>
              <a:rPr lang="en-US" sz="2400" b="1" dirty="0">
                <a:latin typeface="Times New Roman" panose="02020603050405020304" pitchFamily="18" charset="0"/>
                <a:cs typeface="Times New Roman" panose="02020603050405020304" pitchFamily="18" charset="0"/>
              </a:rPr>
              <a:t>stand-alone</a:t>
            </a:r>
            <a:r>
              <a:rPr lang="en-US" sz="2400" dirty="0">
                <a:latin typeface="Times New Roman" panose="02020603050405020304" pitchFamily="18" charset="0"/>
                <a:cs typeface="Times New Roman" panose="02020603050405020304" pitchFamily="18" charset="0"/>
              </a:rPr>
              <a:t> unit </a:t>
            </a:r>
            <a:r>
              <a:rPr lang="en-US" sz="2400" b="1" dirty="0">
                <a:latin typeface="Times New Roman" panose="02020603050405020304" pitchFamily="18" charset="0"/>
                <a:cs typeface="Times New Roman" panose="02020603050405020304" pitchFamily="18" charset="0"/>
              </a:rPr>
              <a:t>must be registered in RTB </a:t>
            </a:r>
            <a:r>
              <a:rPr lang="en-US" sz="2400" dirty="0">
                <a:latin typeface="Times New Roman" panose="02020603050405020304" pitchFamily="18" charset="0"/>
                <a:cs typeface="Times New Roman" panose="02020603050405020304" pitchFamily="18" charset="0"/>
              </a:rPr>
              <a:t>and bear the registration certificate as a stand alone BIC.</a:t>
            </a:r>
          </a:p>
          <a:p>
            <a:pPr algn="just">
              <a:lnSpc>
                <a:spcPct val="100000"/>
              </a:lnSpc>
            </a:pPr>
            <a:r>
              <a:rPr lang="en-US" sz="2400" b="1" dirty="0">
                <a:latin typeface="Times New Roman" panose="02020603050405020304" pitchFamily="18" charset="0"/>
                <a:cs typeface="Times New Roman" panose="02020603050405020304" pitchFamily="18" charset="0"/>
              </a:rPr>
              <a:t>School linked BIC </a:t>
            </a:r>
            <a:r>
              <a:rPr lang="en-US" sz="2400" dirty="0">
                <a:latin typeface="Times New Roman" panose="02020603050405020304" pitchFamily="18" charset="0"/>
                <a:cs typeface="Times New Roman" panose="02020603050405020304" pitchFamily="18" charset="0"/>
              </a:rPr>
              <a:t>is under TVET school as an institution that is accredited by a competent organ. Therefore no need of being registered in RTB</a:t>
            </a:r>
          </a:p>
          <a:p>
            <a:pPr marL="0" indent="0">
              <a:lnSpc>
                <a:spcPct val="100000"/>
              </a:lnSpc>
              <a:buNone/>
            </a:pPr>
            <a:endParaRPr lang="en-US" dirty="0"/>
          </a:p>
          <a:p>
            <a:pPr>
              <a:lnSpc>
                <a:spcPct val="100000"/>
              </a:lnSpc>
            </a:pPr>
            <a:endParaRPr lang="en-US" sz="1600" b="1" dirty="0">
              <a:latin typeface="Times New Roman" panose="02020603050405020304" pitchFamily="18" charset="0"/>
              <a:cs typeface="Times New Roman" panose="02020603050405020304" pitchFamily="18" charset="0"/>
            </a:endParaRPr>
          </a:p>
        </p:txBody>
      </p:sp>
      <p:sp>
        <p:nvSpPr>
          <p:cNvPr id="15" name="Rectangle 3">
            <a:extLst>
              <a:ext uri="{FF2B5EF4-FFF2-40B4-BE49-F238E27FC236}">
                <a16:creationId xmlns:a16="http://schemas.microsoft.com/office/drawing/2014/main" id="{095E81C6-E548-4B66-BA3D-FA0D4CD65CFB}"/>
              </a:ext>
            </a:extLst>
          </p:cNvPr>
          <p:cNvSpPr>
            <a:spLocks noChangeArrowheads="1"/>
          </p:cNvSpPr>
          <p:nvPr/>
        </p:nvSpPr>
        <p:spPr bwMode="auto">
          <a:xfrm>
            <a:off x="936949" y="6093549"/>
            <a:ext cx="10266760" cy="253916"/>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fontAlgn="base">
              <a:spcBef>
                <a:spcPct val="0"/>
              </a:spcBef>
              <a:spcAft>
                <a:spcPct val="0"/>
              </a:spcAft>
              <a:tabLst>
                <a:tab pos="2228850" algn="ctr"/>
                <a:tab pos="4457700" algn="r"/>
              </a:tabLst>
              <a:defRPr/>
            </a:pPr>
            <a:r>
              <a:rPr lang="en-US" sz="1200" b="1" i="1" dirty="0">
                <a:solidFill>
                  <a:srgbClr val="FFFFFF"/>
                </a:solidFill>
                <a:latin typeface="Century Gothic" panose="020B0502020202020204" pitchFamily="34" charset="0"/>
                <a:ea typeface="Calibri" pitchFamily="34" charset="0"/>
                <a:cs typeface="Times New Roman" pitchFamily="18" charset="0"/>
              </a:rPr>
              <a:t>RTB                  -                  </a:t>
            </a:r>
            <a:r>
              <a:rPr lang="en-US" sz="1200" b="1" i="1" dirty="0">
                <a:solidFill>
                  <a:srgbClr val="FFFFFF"/>
                </a:solidFill>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lang="en-US" sz="1200" b="1" i="1" dirty="0">
                <a:solidFill>
                  <a:srgbClr val="FFFFFF"/>
                </a:solidFill>
                <a:latin typeface="Century Gothic" panose="020B0502020202020204" pitchFamily="34" charset="0"/>
                <a:ea typeface="Calibri" pitchFamily="34" charset="0"/>
                <a:cs typeface="Times New Roman" pitchFamily="18" charset="0"/>
              </a:rPr>
              <a:t>-          RTB</a:t>
            </a:r>
            <a:endParaRPr lang="en-US" sz="1200" dirty="0">
              <a:solidFill>
                <a:prstClr val="black"/>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2136814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003155" y="253842"/>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964" y="177675"/>
            <a:ext cx="931471" cy="866209"/>
          </a:xfrm>
          <a:prstGeom prst="rect">
            <a:avLst/>
          </a:prstGeom>
          <a:noFill/>
          <a:ln>
            <a:noFill/>
          </a:ln>
        </p:spPr>
      </p:pic>
      <p:grpSp>
        <p:nvGrpSpPr>
          <p:cNvPr id="6" name="Group 5"/>
          <p:cNvGrpSpPr/>
          <p:nvPr/>
        </p:nvGrpSpPr>
        <p:grpSpPr>
          <a:xfrm rot="5400000">
            <a:off x="-1806990" y="3723942"/>
            <a:ext cx="5405836" cy="45719"/>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en-US" sz="1350">
              <a:solidFill>
                <a:prstClr val="black"/>
              </a:solidFill>
              <a:latin typeface="Calibri" panose="020F0502020204030204"/>
            </a:endParaRPr>
          </a:p>
        </p:txBody>
      </p:sp>
      <p:cxnSp>
        <p:nvCxnSpPr>
          <p:cNvPr id="11" name="Straight Connector 10"/>
          <p:cNvCxnSpPr/>
          <p:nvPr/>
        </p:nvCxnSpPr>
        <p:spPr>
          <a:xfrm>
            <a:off x="918787" y="6449720"/>
            <a:ext cx="9735983" cy="30665"/>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732602" y="1075492"/>
            <a:ext cx="688365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459345" y="253842"/>
            <a:ext cx="8414328" cy="730772"/>
          </a:xfrm>
          <a:solidFill>
            <a:schemeClr val="accent1"/>
          </a:solidFill>
        </p:spPr>
        <p:txBody>
          <a:bodyPr>
            <a:normAutofit/>
          </a:bodyPr>
          <a:lstStyle/>
          <a:p>
            <a:pPr lvl="1" algn="ctr"/>
            <a:r>
              <a:rPr lang="en-US" sz="2700" b="1" kern="1200" dirty="0">
                <a:solidFill>
                  <a:schemeClr val="tx1"/>
                </a:solidFill>
                <a:latin typeface="Times New Roman" panose="02020603050405020304" pitchFamily="18" charset="0"/>
                <a:ea typeface="+mj-ea"/>
                <a:cs typeface="Times New Roman" panose="02020603050405020304" pitchFamily="18" charset="0"/>
              </a:rPr>
              <a:t>Organizational Structure of The Incubator</a:t>
            </a:r>
          </a:p>
        </p:txBody>
      </p:sp>
      <p:sp>
        <p:nvSpPr>
          <p:cNvPr id="15" name="Rectangle 3">
            <a:extLst>
              <a:ext uri="{FF2B5EF4-FFF2-40B4-BE49-F238E27FC236}">
                <a16:creationId xmlns:a16="http://schemas.microsoft.com/office/drawing/2014/main" id="{095E81C6-E548-4B66-BA3D-FA0D4CD65CFB}"/>
              </a:ext>
            </a:extLst>
          </p:cNvPr>
          <p:cNvSpPr>
            <a:spLocks noChangeArrowheads="1"/>
          </p:cNvSpPr>
          <p:nvPr/>
        </p:nvSpPr>
        <p:spPr bwMode="auto">
          <a:xfrm>
            <a:off x="940302" y="6169891"/>
            <a:ext cx="9653808" cy="252124"/>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fontAlgn="base">
              <a:spcBef>
                <a:spcPct val="0"/>
              </a:spcBef>
              <a:spcAft>
                <a:spcPct val="0"/>
              </a:spcAft>
              <a:tabLst>
                <a:tab pos="2228850" algn="ctr"/>
                <a:tab pos="4457700" algn="r"/>
              </a:tabLst>
              <a:defRPr/>
            </a:pPr>
            <a:r>
              <a:rPr lang="en-US" sz="1200" b="1" i="1" dirty="0">
                <a:solidFill>
                  <a:srgbClr val="FFFFFF"/>
                </a:solidFill>
                <a:latin typeface="Century Gothic" panose="020B0502020202020204" pitchFamily="34" charset="0"/>
                <a:ea typeface="Calibri" pitchFamily="34" charset="0"/>
                <a:cs typeface="Times New Roman" pitchFamily="18" charset="0"/>
              </a:rPr>
              <a:t>RTB                  -                  </a:t>
            </a:r>
            <a:r>
              <a:rPr lang="en-US" sz="1200" b="1" i="1" dirty="0">
                <a:solidFill>
                  <a:srgbClr val="FFFFFF"/>
                </a:solidFill>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lang="en-US" sz="1200" b="1" i="1" dirty="0">
                <a:solidFill>
                  <a:srgbClr val="FFFFFF"/>
                </a:solidFill>
                <a:latin typeface="Century Gothic" panose="020B0502020202020204" pitchFamily="34" charset="0"/>
                <a:ea typeface="Calibri" pitchFamily="34" charset="0"/>
                <a:cs typeface="Times New Roman" pitchFamily="18" charset="0"/>
              </a:rPr>
              <a:t>-          RTB</a:t>
            </a:r>
            <a:endParaRPr lang="en-US" sz="1200" dirty="0">
              <a:solidFill>
                <a:prstClr val="black"/>
              </a:solidFill>
              <a:latin typeface="Century Gothic" panose="020B0502020202020204" pitchFamily="34" charset="0"/>
              <a:cs typeface="Arial" pitchFamily="34" charset="0"/>
            </a:endParaRPr>
          </a:p>
        </p:txBody>
      </p:sp>
      <p:pic>
        <p:nvPicPr>
          <p:cNvPr id="18" name="Content Placeholder 17"/>
          <p:cNvPicPr>
            <a:picLocks noGrp="1"/>
          </p:cNvPicPr>
          <p:nvPr>
            <p:ph idx="1"/>
          </p:nvPr>
        </p:nvPicPr>
        <p:blipFill>
          <a:blip r:embed="rId4"/>
          <a:stretch>
            <a:fillRect/>
          </a:stretch>
        </p:blipFill>
        <p:spPr>
          <a:xfrm>
            <a:off x="2987040" y="1420234"/>
            <a:ext cx="6055360" cy="3790303"/>
          </a:xfrm>
          <a:prstGeom prst="rect">
            <a:avLst/>
          </a:prstGeom>
        </p:spPr>
      </p:pic>
      <p:sp>
        <p:nvSpPr>
          <p:cNvPr id="12" name="Rectangle 11"/>
          <p:cNvSpPr/>
          <p:nvPr/>
        </p:nvSpPr>
        <p:spPr>
          <a:xfrm>
            <a:off x="1331260" y="5302245"/>
            <a:ext cx="9759650" cy="685059"/>
          </a:xfrm>
          <a:prstGeom prst="rect">
            <a:avLst/>
          </a:prstGeom>
        </p:spPr>
        <p:txBody>
          <a:bodyPr wrap="square">
            <a:spAutoFit/>
          </a:bodyPr>
          <a:lstStyle/>
          <a:p>
            <a:pPr>
              <a:lnSpc>
                <a:spcPct val="107000"/>
              </a:lnSpc>
              <a:spcAft>
                <a:spcPts val="800"/>
              </a:spcAft>
            </a:pPr>
            <a:r>
              <a:rPr lang="en-US" dirty="0">
                <a:latin typeface="Times New Roman" panose="02020603050405020304" pitchFamily="18" charset="0"/>
                <a:ea typeface="Arial Narrow" panose="020B0606020202030204" pitchFamily="34" charset="0"/>
                <a:cs typeface="Times New Roman" panose="02020603050405020304" pitchFamily="18" charset="0"/>
              </a:rPr>
              <a:t>For a Technical school linked Incubation center to be well functional a staff in charge of incubation and career guidance services can be helpful once available on the structure of  Schools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80005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499479" y="124578"/>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492" y="209284"/>
            <a:ext cx="931471" cy="866209"/>
          </a:xfrm>
          <a:prstGeom prst="rect">
            <a:avLst/>
          </a:prstGeom>
          <a:noFill/>
          <a:ln>
            <a:noFill/>
          </a:ln>
        </p:spPr>
      </p:pic>
      <p:grpSp>
        <p:nvGrpSpPr>
          <p:cNvPr id="6" name="Group 5"/>
          <p:cNvGrpSpPr/>
          <p:nvPr/>
        </p:nvGrpSpPr>
        <p:grpSpPr>
          <a:xfrm rot="5400000">
            <a:off x="-1720516" y="3772987"/>
            <a:ext cx="5405836" cy="45719"/>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en-US" sz="1350">
              <a:solidFill>
                <a:prstClr val="black"/>
              </a:solidFill>
              <a:latin typeface="Calibri" panose="020F0502020204030204"/>
            </a:endParaRPr>
          </a:p>
        </p:txBody>
      </p:sp>
      <p:cxnSp>
        <p:nvCxnSpPr>
          <p:cNvPr id="11" name="Straight Connector 10"/>
          <p:cNvCxnSpPr/>
          <p:nvPr/>
        </p:nvCxnSpPr>
        <p:spPr>
          <a:xfrm flipV="1">
            <a:off x="1005261" y="6480385"/>
            <a:ext cx="9649509" cy="1838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732602" y="1075492"/>
            <a:ext cx="688365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524001" y="177675"/>
            <a:ext cx="7772399" cy="806939"/>
          </a:xfrm>
          <a:solidFill>
            <a:schemeClr val="accent1"/>
          </a:solidFill>
        </p:spPr>
        <p:txBody>
          <a:bodyPr>
            <a:normAutofit/>
          </a:bodyPr>
          <a:lstStyle/>
          <a:p>
            <a:pPr lvl="1" algn="ctr"/>
            <a:r>
              <a:rPr lang="en-US" sz="2700" b="1" kern="1200" dirty="0">
                <a:solidFill>
                  <a:schemeClr val="tx1"/>
                </a:solidFill>
                <a:latin typeface="Times New Roman" panose="02020603050405020304" pitchFamily="18" charset="0"/>
                <a:ea typeface="+mj-ea"/>
                <a:cs typeface="Times New Roman" panose="02020603050405020304" pitchFamily="18" charset="0"/>
              </a:rPr>
              <a:t>BIC FINANCING MODEL</a:t>
            </a:r>
          </a:p>
        </p:txBody>
      </p:sp>
      <p:sp>
        <p:nvSpPr>
          <p:cNvPr id="22" name="Content Placeholder 2"/>
          <p:cNvSpPr>
            <a:spLocks noGrp="1"/>
          </p:cNvSpPr>
          <p:nvPr>
            <p:ph idx="1"/>
          </p:nvPr>
        </p:nvSpPr>
        <p:spPr>
          <a:xfrm>
            <a:off x="1311564" y="1166371"/>
            <a:ext cx="9966035" cy="4937138"/>
          </a:xfrm>
        </p:spPr>
        <p:txBody>
          <a:bodyPr>
            <a:noAutofit/>
          </a:bodyPr>
          <a:lstStyle/>
          <a:p>
            <a:pPr marL="0" indent="0" algn="just">
              <a:lnSpc>
                <a:spcPct val="100000"/>
              </a:lnSpc>
              <a:buNone/>
            </a:pPr>
            <a:endParaRPr lang="en-US" sz="2800" dirty="0">
              <a:latin typeface="Times New Roman" panose="02020603050405020304" pitchFamily="18" charset="0"/>
              <a:cs typeface="Times New Roman" panose="02020603050405020304" pitchFamily="18" charset="0"/>
            </a:endParaRPr>
          </a:p>
        </p:txBody>
      </p:sp>
      <p:sp>
        <p:nvSpPr>
          <p:cNvPr id="15" name="Rectangle 3">
            <a:extLst>
              <a:ext uri="{FF2B5EF4-FFF2-40B4-BE49-F238E27FC236}">
                <a16:creationId xmlns:a16="http://schemas.microsoft.com/office/drawing/2014/main" id="{095E81C6-E548-4B66-BA3D-FA0D4CD65CFB}"/>
              </a:ext>
            </a:extLst>
          </p:cNvPr>
          <p:cNvSpPr>
            <a:spLocks noChangeArrowheads="1"/>
          </p:cNvSpPr>
          <p:nvPr/>
        </p:nvSpPr>
        <p:spPr bwMode="auto">
          <a:xfrm>
            <a:off x="1026775" y="6163251"/>
            <a:ext cx="9733589" cy="253916"/>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fontAlgn="base">
              <a:spcBef>
                <a:spcPct val="0"/>
              </a:spcBef>
              <a:spcAft>
                <a:spcPct val="0"/>
              </a:spcAft>
              <a:tabLst>
                <a:tab pos="2228850" algn="ctr"/>
                <a:tab pos="4457700" algn="r"/>
              </a:tabLst>
              <a:defRPr/>
            </a:pPr>
            <a:r>
              <a:rPr lang="en-US" sz="1200" b="1" i="1" dirty="0">
                <a:solidFill>
                  <a:srgbClr val="FFFFFF"/>
                </a:solidFill>
                <a:latin typeface="Century Gothic" panose="020B0502020202020204" pitchFamily="34" charset="0"/>
                <a:ea typeface="Calibri" pitchFamily="34" charset="0"/>
                <a:cs typeface="Times New Roman" pitchFamily="18" charset="0"/>
              </a:rPr>
              <a:t>RTB                  -                  </a:t>
            </a:r>
            <a:r>
              <a:rPr lang="en-US" sz="1200" b="1" i="1" dirty="0">
                <a:solidFill>
                  <a:srgbClr val="FFFFFF"/>
                </a:solidFill>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lang="en-US" sz="1200" b="1" i="1" dirty="0">
                <a:solidFill>
                  <a:srgbClr val="FFFFFF"/>
                </a:solidFill>
                <a:latin typeface="Century Gothic" panose="020B0502020202020204" pitchFamily="34" charset="0"/>
                <a:ea typeface="Calibri" pitchFamily="34" charset="0"/>
                <a:cs typeface="Times New Roman" pitchFamily="18" charset="0"/>
              </a:rPr>
              <a:t>-          RTB</a:t>
            </a:r>
            <a:endParaRPr lang="en-US" sz="1200" dirty="0">
              <a:solidFill>
                <a:prstClr val="black"/>
              </a:solidFill>
              <a:latin typeface="Century Gothic" panose="020B0502020202020204" pitchFamily="34" charset="0"/>
              <a:cs typeface="Arial" pitchFamily="34" charset="0"/>
            </a:endParaRPr>
          </a:p>
        </p:txBody>
      </p:sp>
      <p:grpSp>
        <p:nvGrpSpPr>
          <p:cNvPr id="16" name="Group 15"/>
          <p:cNvGrpSpPr>
            <a:grpSpLocks/>
          </p:cNvGrpSpPr>
          <p:nvPr/>
        </p:nvGrpSpPr>
        <p:grpSpPr>
          <a:xfrm>
            <a:off x="1311564" y="1257250"/>
            <a:ext cx="9966035" cy="4877868"/>
            <a:chOff x="773471" y="2037727"/>
            <a:chExt cx="8087102" cy="5111969"/>
          </a:xfrm>
        </p:grpSpPr>
        <p:sp>
          <p:nvSpPr>
            <p:cNvPr id="18" name="Rettangolo arrotondato 1"/>
            <p:cNvSpPr/>
            <p:nvPr/>
          </p:nvSpPr>
          <p:spPr bwMode="auto">
            <a:xfrm>
              <a:off x="773471" y="2037727"/>
              <a:ext cx="3557885" cy="5111969"/>
            </a:xfrm>
            <a:prstGeom prst="roundRect">
              <a:avLst/>
            </a:prstGeom>
            <a:solidFill>
              <a:srgbClr val="4472C4"/>
            </a:solidFill>
            <a:ln w="9525" cap="flat" cmpd="sng" algn="ctr">
              <a:solidFill>
                <a:srgbClr val="5181AD"/>
              </a:solidFill>
              <a:prstDash val="solid"/>
              <a:round/>
              <a:headEnd type="none" w="med" len="med"/>
              <a:tailEnd type="none" w="med" len="med"/>
            </a:ln>
            <a:effectLst/>
          </p:spPr>
          <p:txBody>
            <a:bodyPr wrap="none" anchor="ctr"/>
            <a:lstStyle/>
            <a:p>
              <a:pPr>
                <a:defRPr/>
              </a:pPr>
              <a:endParaRPr lang="en-US" kern="0">
                <a:solidFill>
                  <a:sysClr val="windowText" lastClr="000000"/>
                </a:solidFill>
                <a:latin typeface="Calibri" panose="020F0502020204030204"/>
              </a:endParaRPr>
            </a:p>
          </p:txBody>
        </p:sp>
        <p:sp>
          <p:nvSpPr>
            <p:cNvPr id="19" name="CasellaDiTesto 2"/>
            <p:cNvSpPr txBox="1">
              <a:spLocks noChangeArrowheads="1"/>
            </p:cNvSpPr>
            <p:nvPr/>
          </p:nvSpPr>
          <p:spPr bwMode="auto">
            <a:xfrm>
              <a:off x="1439727" y="2268261"/>
              <a:ext cx="1330961" cy="387057"/>
            </a:xfrm>
            <a:prstGeom prst="rect">
              <a:avLst/>
            </a:prstGeom>
            <a:noFill/>
            <a:ln w="9525">
              <a:noFill/>
              <a:miter lim="800000"/>
              <a:headEnd/>
              <a:tailEnd/>
            </a:ln>
          </p:spPr>
          <p:txBody>
            <a:bodyPr wrap="none">
              <a:spAutoFit/>
            </a:bodyPr>
            <a:lstStyle/>
            <a:p>
              <a:pPr fontAlgn="base">
                <a:defRPr/>
              </a:pPr>
              <a:r>
                <a:rPr lang="it-IT"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Public funding</a:t>
              </a:r>
              <a:endParaRPr lang="en-US" b="1" kern="0" dirty="0">
                <a:solidFill>
                  <a:sysClr val="windowText" lastClr="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0" name="Rettangolo 3"/>
            <p:cNvSpPr/>
            <p:nvPr/>
          </p:nvSpPr>
          <p:spPr bwMode="auto">
            <a:xfrm>
              <a:off x="834979" y="2845031"/>
              <a:ext cx="3486102" cy="1313718"/>
            </a:xfrm>
            <a:prstGeom prst="rect">
              <a:avLst/>
            </a:prstGeom>
            <a:solidFill>
              <a:schemeClr val="bg1"/>
            </a:solidFill>
            <a:ln w="9525" cap="flat" cmpd="sng" algn="ctr">
              <a:solidFill>
                <a:srgbClr val="5181AD"/>
              </a:solidFill>
              <a:prstDash val="solid"/>
              <a:round/>
              <a:headEnd type="none" w="med" len="med"/>
              <a:tailEnd type="none" w="med" len="med"/>
            </a:ln>
            <a:effectLst/>
          </p:spPr>
          <p:txBody>
            <a:bodyPr wrap="none" anchor="ctr"/>
            <a:lstStyle/>
            <a:p>
              <a:pPr marL="347345" indent="-347345" algn="just" fontAlgn="base">
                <a:spcBef>
                  <a:spcPts val="215"/>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National and regional public</a:t>
              </a:r>
            </a:p>
            <a:p>
              <a:pPr marL="347345" indent="-347345" algn="just" fontAlgn="base">
                <a:spcBef>
                  <a:spcPts val="215"/>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bodies which  fund the core </a:t>
              </a:r>
            </a:p>
            <a:p>
              <a:pPr marL="347345" indent="-347345" algn="just" fontAlgn="base">
                <a:spcBef>
                  <a:spcPts val="215"/>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activities of the BIC (subsidies</a:t>
              </a:r>
              <a:r>
                <a:rPr lang="it-IT" sz="20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a:t>
              </a:r>
              <a:endParaRPr lang="en-US" sz="2000" kern="0" dirty="0">
                <a:solidFill>
                  <a:sysClr val="windowText" lastClr="000000"/>
                </a:solidFill>
                <a:latin typeface="Times New Roman" panose="02020603050405020304" pitchFamily="18" charset="0"/>
                <a:ea typeface="Times New Roman" panose="02020603050405020304" pitchFamily="18" charset="0"/>
              </a:endParaRPr>
            </a:p>
          </p:txBody>
        </p:sp>
        <p:sp>
          <p:nvSpPr>
            <p:cNvPr id="23" name="Rettangolo 6"/>
            <p:cNvSpPr/>
            <p:nvPr/>
          </p:nvSpPr>
          <p:spPr bwMode="auto">
            <a:xfrm>
              <a:off x="807112" y="4307585"/>
              <a:ext cx="3513969" cy="1713728"/>
            </a:xfrm>
            <a:prstGeom prst="rect">
              <a:avLst/>
            </a:prstGeom>
            <a:solidFill>
              <a:schemeClr val="bg1"/>
            </a:solidFill>
            <a:ln w="9525" cap="flat" cmpd="sng" algn="ctr">
              <a:solidFill>
                <a:srgbClr val="5181AD"/>
              </a:solidFill>
              <a:prstDash val="solid"/>
              <a:round/>
              <a:headEnd type="none" w="med" len="med"/>
              <a:tailEnd type="none" w="med" len="med"/>
            </a:ln>
            <a:effectLst/>
          </p:spPr>
          <p:txBody>
            <a:bodyPr wrap="none" anchor="ctr"/>
            <a:lstStyle/>
            <a:p>
              <a:pPr marL="347345" indent="-347345" algn="just" fontAlgn="base">
                <a:spcBef>
                  <a:spcPts val="240"/>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Funding coming from  programme </a:t>
              </a:r>
            </a:p>
            <a:p>
              <a:pPr marL="347345" indent="-347345" algn="just" fontAlgn="base">
                <a:spcBef>
                  <a:spcPts val="240"/>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and Project Implemented  by the </a:t>
              </a:r>
            </a:p>
            <a:p>
              <a:pPr marL="347345" indent="-347345" algn="just" fontAlgn="base">
                <a:spcBef>
                  <a:spcPts val="240"/>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BIC for  the public authorities</a:t>
              </a:r>
              <a:endParaRPr lang="en-US" sz="2000" kern="0" dirty="0">
                <a:solidFill>
                  <a:sysClr val="windowText" lastClr="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4" name="Rettangolo 7"/>
            <p:cNvSpPr/>
            <p:nvPr/>
          </p:nvSpPr>
          <p:spPr bwMode="auto">
            <a:xfrm>
              <a:off x="911963" y="6134853"/>
              <a:ext cx="3304266" cy="700828"/>
            </a:xfrm>
            <a:prstGeom prst="rect">
              <a:avLst/>
            </a:prstGeom>
            <a:solidFill>
              <a:schemeClr val="bg1"/>
            </a:solidFill>
            <a:ln w="9525" cap="flat" cmpd="sng" algn="ctr">
              <a:solidFill>
                <a:srgbClr val="5181AD"/>
              </a:solidFill>
              <a:prstDash val="solid"/>
              <a:round/>
              <a:headEnd type="none" w="med" len="med"/>
              <a:tailEnd type="none" w="med" len="med"/>
            </a:ln>
            <a:effectLst/>
          </p:spPr>
          <p:txBody>
            <a:bodyPr wrap="none" anchor="ctr"/>
            <a:lstStyle/>
            <a:p>
              <a:pPr marL="347345" indent="-347345" algn="ctr" fontAlgn="base">
                <a:spcBef>
                  <a:spcPts val="240"/>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International Donors</a:t>
              </a:r>
              <a:endParaRPr lang="en-US" sz="2000" kern="0" dirty="0">
                <a:solidFill>
                  <a:sysClr val="windowText" lastClr="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5" name="Rettangolo arrotondato 9"/>
            <p:cNvSpPr/>
            <p:nvPr/>
          </p:nvSpPr>
          <p:spPr bwMode="auto">
            <a:xfrm>
              <a:off x="5187055" y="2077708"/>
              <a:ext cx="3673518" cy="5038862"/>
            </a:xfrm>
            <a:prstGeom prst="roundRect">
              <a:avLst/>
            </a:prstGeom>
            <a:solidFill>
              <a:srgbClr val="A5A5A5">
                <a:lumMod val="95000"/>
              </a:srgbClr>
            </a:solidFill>
            <a:ln w="9525" cap="flat" cmpd="sng" algn="ctr">
              <a:solidFill>
                <a:srgbClr val="E7E6E6">
                  <a:lumMod val="20000"/>
                  <a:lumOff val="80000"/>
                </a:srgbClr>
              </a:solidFill>
              <a:prstDash val="solid"/>
              <a:round/>
              <a:headEnd type="none" w="med" len="med"/>
              <a:tailEnd type="none" w="med" len="med"/>
            </a:ln>
            <a:effectLst/>
          </p:spPr>
          <p:txBody>
            <a:bodyPr wrap="none" anchor="ctr"/>
            <a:lstStyle/>
            <a:p>
              <a:pPr>
                <a:defRPr/>
              </a:pPr>
              <a:endParaRPr lang="en-US" kern="0">
                <a:solidFill>
                  <a:sysClr val="windowText" lastClr="000000"/>
                </a:solidFill>
                <a:latin typeface="Calibri" panose="020F0502020204030204"/>
              </a:endParaRPr>
            </a:p>
          </p:txBody>
        </p:sp>
        <p:sp>
          <p:nvSpPr>
            <p:cNvPr id="26" name="CasellaDiTesto 10"/>
            <p:cNvSpPr txBox="1">
              <a:spLocks noChangeArrowheads="1"/>
            </p:cNvSpPr>
            <p:nvPr/>
          </p:nvSpPr>
          <p:spPr bwMode="auto">
            <a:xfrm>
              <a:off x="5706564" y="2268261"/>
              <a:ext cx="2613259" cy="576770"/>
            </a:xfrm>
            <a:prstGeom prst="rect">
              <a:avLst/>
            </a:prstGeom>
            <a:noFill/>
            <a:ln w="9525">
              <a:noFill/>
              <a:miter lim="800000"/>
              <a:headEnd/>
              <a:tailEnd/>
            </a:ln>
          </p:spPr>
          <p:txBody>
            <a:bodyPr wrap="none">
              <a:noAutofit/>
            </a:bodyPr>
            <a:lstStyle/>
            <a:p>
              <a:pPr fontAlgn="base">
                <a:defRPr/>
              </a:pPr>
              <a:r>
                <a:rPr lang="it-IT"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Private funding</a:t>
              </a:r>
              <a:endParaRPr lang="en-US" sz="2000" b="1" kern="0" dirty="0">
                <a:solidFill>
                  <a:sysClr val="windowText" lastClr="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7" name="Rettangolo 11"/>
            <p:cNvSpPr>
              <a:spLocks noChangeArrowheads="1"/>
            </p:cNvSpPr>
            <p:nvPr/>
          </p:nvSpPr>
          <p:spPr bwMode="auto">
            <a:xfrm>
              <a:off x="5277965" y="2907640"/>
              <a:ext cx="3507658" cy="1251109"/>
            </a:xfrm>
            <a:prstGeom prst="rect">
              <a:avLst/>
            </a:prstGeom>
            <a:solidFill>
              <a:schemeClr val="bg1"/>
            </a:solidFill>
            <a:ln w="9525" algn="ctr">
              <a:solidFill>
                <a:srgbClr val="5181AD"/>
              </a:solidFill>
              <a:round/>
              <a:headEnd/>
              <a:tailEnd/>
            </a:ln>
          </p:spPr>
          <p:txBody>
            <a:bodyPr wrap="none" anchor="ctr"/>
            <a:lstStyle/>
            <a:p>
              <a:pPr marL="347345" indent="-347345" algn="just" fontAlgn="base">
                <a:spcBef>
                  <a:spcPts val="215"/>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Income from client SMEs and </a:t>
              </a:r>
            </a:p>
            <a:p>
              <a:pPr marL="347345" indent="-347345" algn="just" fontAlgn="base">
                <a:spcBef>
                  <a:spcPts val="215"/>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entrepreneurs</a:t>
              </a:r>
              <a:endParaRPr lang="en-US" sz="2000" kern="0" dirty="0">
                <a:solidFill>
                  <a:sysClr val="windowText" lastClr="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8" name="Rettangolo 12"/>
            <p:cNvSpPr>
              <a:spLocks noChangeArrowheads="1"/>
            </p:cNvSpPr>
            <p:nvPr/>
          </p:nvSpPr>
          <p:spPr bwMode="auto">
            <a:xfrm>
              <a:off x="5277965" y="4337884"/>
              <a:ext cx="3490391" cy="1092198"/>
            </a:xfrm>
            <a:prstGeom prst="rect">
              <a:avLst/>
            </a:prstGeom>
            <a:solidFill>
              <a:schemeClr val="bg1"/>
            </a:solidFill>
            <a:ln w="9525" algn="ctr">
              <a:solidFill>
                <a:srgbClr val="5181AD"/>
              </a:solidFill>
              <a:round/>
              <a:headEnd/>
              <a:tailEnd/>
            </a:ln>
          </p:spPr>
          <p:txBody>
            <a:bodyPr wrap="none" anchor="ctr"/>
            <a:lstStyle/>
            <a:p>
              <a:pPr marL="347345" indent="-347345" algn="just" fontAlgn="base">
                <a:spcBef>
                  <a:spcPts val="240"/>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Income from housing and incubator</a:t>
              </a:r>
            </a:p>
            <a:p>
              <a:pPr marL="347345" indent="-347345" algn="just" fontAlgn="base">
                <a:spcBef>
                  <a:spcPts val="240"/>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services</a:t>
              </a:r>
              <a:endParaRPr lang="en-US" sz="2000" kern="0" dirty="0">
                <a:solidFill>
                  <a:sysClr val="windowText" lastClr="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9" name="Rettangolo 13"/>
            <p:cNvSpPr>
              <a:spLocks noChangeArrowheads="1"/>
            </p:cNvSpPr>
            <p:nvPr/>
          </p:nvSpPr>
          <p:spPr bwMode="auto">
            <a:xfrm>
              <a:off x="5277965" y="5546170"/>
              <a:ext cx="3507658" cy="1146306"/>
            </a:xfrm>
            <a:prstGeom prst="rect">
              <a:avLst/>
            </a:prstGeom>
            <a:solidFill>
              <a:schemeClr val="bg1"/>
            </a:solidFill>
            <a:ln w="9525" algn="ctr">
              <a:solidFill>
                <a:srgbClr val="5181AD"/>
              </a:solidFill>
              <a:round/>
              <a:headEnd/>
              <a:tailEnd/>
            </a:ln>
          </p:spPr>
          <p:txBody>
            <a:bodyPr wrap="none" anchor="ctr"/>
            <a:lstStyle/>
            <a:p>
              <a:pPr marL="347345" indent="-347345" fontAlgn="base">
                <a:spcBef>
                  <a:spcPts val="240"/>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Private sponsorship (e.g large </a:t>
              </a:r>
            </a:p>
            <a:p>
              <a:pPr marL="347345" indent="-347345" fontAlgn="base">
                <a:spcBef>
                  <a:spcPts val="240"/>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Companies Interested in spin off </a:t>
              </a:r>
            </a:p>
            <a:p>
              <a:pPr marL="347345" indent="-347345" fontAlgn="base">
                <a:spcBef>
                  <a:spcPts val="240"/>
                </a:spcBef>
                <a:defRPr/>
              </a:pPr>
              <a:r>
                <a:rPr lang="it-IT"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process,….)</a:t>
              </a:r>
              <a:endParaRPr lang="en-US" sz="2000" kern="0" dirty="0">
                <a:solidFill>
                  <a:sysClr val="windowText" lastClr="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grpSp>
      <p:sp>
        <p:nvSpPr>
          <p:cNvPr id="12" name="Left-Right Arrow 11"/>
          <p:cNvSpPr/>
          <p:nvPr/>
        </p:nvSpPr>
        <p:spPr>
          <a:xfrm>
            <a:off x="5696077" y="3349196"/>
            <a:ext cx="1083367" cy="842741"/>
          </a:xfrm>
          <a:prstGeom prst="leftRightArrow">
            <a:avLst>
              <a:gd name="adj1" fmla="val 50000"/>
              <a:gd name="adj2" fmla="val 434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2939690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9932475" y="446639"/>
            <a:ext cx="1087755" cy="774859"/>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393" y="446639"/>
            <a:ext cx="931471" cy="866209"/>
          </a:xfrm>
          <a:prstGeom prst="rect">
            <a:avLst/>
          </a:prstGeom>
          <a:noFill/>
          <a:ln>
            <a:noFill/>
          </a:ln>
        </p:spPr>
      </p:pic>
      <p:grpSp>
        <p:nvGrpSpPr>
          <p:cNvPr id="6" name="Group 5"/>
          <p:cNvGrpSpPr/>
          <p:nvPr/>
        </p:nvGrpSpPr>
        <p:grpSpPr>
          <a:xfrm rot="5400000">
            <a:off x="-1654286" y="3553894"/>
            <a:ext cx="4614908" cy="97920"/>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endParaRPr lang="en-US" sz="1350">
              <a:solidFill>
                <a:prstClr val="black"/>
              </a:solidFill>
              <a:latin typeface="Calibri" panose="020F0502020204030204"/>
            </a:endParaRPr>
          </a:p>
        </p:txBody>
      </p:sp>
      <p:cxnSp>
        <p:nvCxnSpPr>
          <p:cNvPr id="11" name="Straight Connector 10"/>
          <p:cNvCxnSpPr/>
          <p:nvPr/>
        </p:nvCxnSpPr>
        <p:spPr>
          <a:xfrm>
            <a:off x="702128" y="5874686"/>
            <a:ext cx="9845460" cy="35622"/>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62274" y="11870531"/>
            <a:ext cx="432863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167863" y="1093508"/>
            <a:ext cx="8668863" cy="3187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167864" y="331737"/>
            <a:ext cx="8668863" cy="575582"/>
          </a:xfrm>
          <a:solidFill>
            <a:srgbClr val="0070C0"/>
          </a:solidFill>
        </p:spPr>
        <p:txBody>
          <a:bodyPr/>
          <a:lstStyle/>
          <a:p>
            <a:pPr lvl="1" algn="ctr"/>
            <a:r>
              <a:rPr lang="en-US" b="1" dirty="0">
                <a:solidFill>
                  <a:schemeClr val="bg1"/>
                </a:solidFill>
                <a:latin typeface="Times New Roman" panose="02020603050405020304" pitchFamily="18" charset="0"/>
                <a:cs typeface="Times New Roman" panose="02020603050405020304" pitchFamily="18" charset="0"/>
              </a:rPr>
              <a:t> </a:t>
            </a:r>
            <a:r>
              <a:rPr lang="en-US" sz="2700" b="1" kern="1200" dirty="0">
                <a:solidFill>
                  <a:schemeClr val="tx1"/>
                </a:solidFill>
                <a:latin typeface="Times New Roman" panose="02020603050405020304" pitchFamily="18" charset="0"/>
                <a:ea typeface="+mj-ea"/>
                <a:cs typeface="Times New Roman" panose="02020603050405020304" pitchFamily="18" charset="0"/>
              </a:rPr>
              <a:t>Existing BICs </a:t>
            </a:r>
          </a:p>
        </p:txBody>
      </p:sp>
      <p:sp>
        <p:nvSpPr>
          <p:cNvPr id="22" name="Content Placeholder 2"/>
          <p:cNvSpPr>
            <a:spLocks noGrp="1"/>
          </p:cNvSpPr>
          <p:nvPr>
            <p:ph idx="1"/>
          </p:nvPr>
        </p:nvSpPr>
        <p:spPr>
          <a:xfrm>
            <a:off x="787007" y="1157318"/>
            <a:ext cx="10945957" cy="4349683"/>
          </a:xfrm>
        </p:spPr>
        <p:txBody>
          <a:bodyPr>
            <a:noAutofit/>
          </a:bodyPr>
          <a:lstStyle/>
          <a:p>
            <a:pPr marL="514350" indent="-514350" algn="just">
              <a:lnSpc>
                <a:spcPct val="100000"/>
              </a:lnSpc>
              <a:buFont typeface="+mj-lt"/>
              <a:buAutoNum type="arabicPeriod"/>
            </a:pPr>
            <a:r>
              <a:rPr lang="en-US" sz="2400" dirty="0" err="1" smtClean="0">
                <a:latin typeface="Times New Roman" panose="02020603050405020304" pitchFamily="18" charset="0"/>
                <a:cs typeface="Times New Roman" panose="02020603050405020304" pitchFamily="18" charset="0"/>
              </a:rPr>
              <a:t>Nyarutarama</a:t>
            </a:r>
            <a:r>
              <a:rPr lang="en-US" sz="2400" dirty="0" smtClean="0">
                <a:latin typeface="Times New Roman" panose="02020603050405020304" pitchFamily="18" charset="0"/>
                <a:cs typeface="Times New Roman" panose="02020603050405020304" pitchFamily="18" charset="0"/>
              </a:rPr>
              <a:t> Business Incubation center</a:t>
            </a:r>
          </a:p>
          <a:p>
            <a:pPr marL="514350" indent="-514350" algn="just">
              <a:lnSpc>
                <a:spcPct val="100000"/>
              </a:lnSpc>
              <a:buFont typeface="+mj-lt"/>
              <a:buAutoNum type="arabicPeriod"/>
            </a:pPr>
            <a:r>
              <a:rPr lang="en-US" sz="2400" dirty="0" err="1" smtClean="0">
                <a:latin typeface="Times New Roman" panose="02020603050405020304" pitchFamily="18" charset="0"/>
                <a:cs typeface="Times New Roman" panose="02020603050405020304" pitchFamily="18" charset="0"/>
              </a:rPr>
              <a:t>Masaka</a:t>
            </a:r>
            <a:r>
              <a:rPr lang="en-US" sz="2400" dirty="0" smtClean="0">
                <a:latin typeface="Times New Roman" panose="02020603050405020304" pitchFamily="18" charset="0"/>
                <a:cs typeface="Times New Roman" panose="02020603050405020304" pitchFamily="18" charset="0"/>
              </a:rPr>
              <a:t> Business Incubation Center</a:t>
            </a:r>
          </a:p>
          <a:p>
            <a:pPr marL="514350" indent="-514350" algn="just">
              <a:lnSpc>
                <a:spcPct val="100000"/>
              </a:lnSpc>
              <a:buFont typeface="+mj-lt"/>
              <a:buAutoNum type="arabicPeriod"/>
            </a:pPr>
            <a:r>
              <a:rPr lang="en-US" sz="2400" dirty="0" err="1" smtClean="0">
                <a:latin typeface="Times New Roman" panose="02020603050405020304" pitchFamily="18" charset="0"/>
                <a:cs typeface="Times New Roman" panose="02020603050405020304" pitchFamily="18" charset="0"/>
              </a:rPr>
              <a:t>Kavumu</a:t>
            </a:r>
            <a:r>
              <a:rPr lang="en-US" sz="2400" dirty="0" smtClean="0">
                <a:latin typeface="Times New Roman" panose="02020603050405020304" pitchFamily="18" charset="0"/>
                <a:cs typeface="Times New Roman" panose="02020603050405020304" pitchFamily="18" charset="0"/>
              </a:rPr>
              <a:t> TSS Business Incubation center </a:t>
            </a:r>
            <a:endParaRPr lang="en-US" sz="2400" dirty="0">
              <a:latin typeface="Times New Roman" panose="02020603050405020304" pitchFamily="18" charset="0"/>
              <a:cs typeface="Times New Roman" panose="02020603050405020304" pitchFamily="18" charset="0"/>
            </a:endParaRPr>
          </a:p>
        </p:txBody>
      </p:sp>
      <p:sp>
        <p:nvSpPr>
          <p:cNvPr id="15" name="Rectangle 3">
            <a:extLst>
              <a:ext uri="{FF2B5EF4-FFF2-40B4-BE49-F238E27FC236}">
                <a16:creationId xmlns:a16="http://schemas.microsoft.com/office/drawing/2014/main" id="{095E81C6-E548-4B66-BA3D-FA0D4CD65CFB}"/>
              </a:ext>
            </a:extLst>
          </p:cNvPr>
          <p:cNvSpPr>
            <a:spLocks noChangeArrowheads="1"/>
          </p:cNvSpPr>
          <p:nvPr/>
        </p:nvSpPr>
        <p:spPr bwMode="auto">
          <a:xfrm>
            <a:off x="787007" y="5507001"/>
            <a:ext cx="9834811" cy="253916"/>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fontAlgn="base">
              <a:spcBef>
                <a:spcPct val="0"/>
              </a:spcBef>
              <a:spcAft>
                <a:spcPct val="0"/>
              </a:spcAft>
              <a:tabLst>
                <a:tab pos="2228850" algn="ctr"/>
                <a:tab pos="4457700" algn="r"/>
              </a:tabLst>
            </a:pPr>
            <a:r>
              <a:rPr lang="en-US" sz="1200" b="1" i="1" dirty="0">
                <a:solidFill>
                  <a:srgbClr val="FFFFFF"/>
                </a:solidFill>
                <a:latin typeface="Century Gothic" panose="020B0502020202020204" pitchFamily="34" charset="0"/>
                <a:ea typeface="Calibri" pitchFamily="34" charset="0"/>
                <a:cs typeface="Times New Roman" pitchFamily="18" charset="0"/>
              </a:rPr>
              <a:t>RTB                  -                  </a:t>
            </a:r>
            <a:r>
              <a:rPr lang="en-US" sz="1200" b="1" i="1" dirty="0">
                <a:solidFill>
                  <a:srgbClr val="FFFFFF"/>
                </a:solidFill>
                <a:latin typeface="Century Gothic" panose="020B0502020202020204" pitchFamily="34" charset="0"/>
                <a:ea typeface="Tahoma" panose="020B0604030504040204" pitchFamily="34" charset="0"/>
                <a:cs typeface="Tahoma" panose="020B0604030504040204" pitchFamily="34" charset="0"/>
              </a:rPr>
              <a:t>Employable Skills for Sustainable Job Creation                       </a:t>
            </a:r>
            <a:r>
              <a:rPr lang="en-US" sz="1200" b="1" i="1" dirty="0">
                <a:solidFill>
                  <a:srgbClr val="FFFFFF"/>
                </a:solidFill>
                <a:latin typeface="Century Gothic" panose="020B0502020202020204" pitchFamily="34" charset="0"/>
                <a:ea typeface="Calibri" pitchFamily="34" charset="0"/>
                <a:cs typeface="Times New Roman" pitchFamily="18" charset="0"/>
              </a:rPr>
              <a:t>-          RTB</a:t>
            </a:r>
            <a:endParaRPr lang="en-US" sz="1200" dirty="0">
              <a:solidFill>
                <a:prstClr val="black"/>
              </a:solidFill>
              <a:latin typeface="Century Gothic" panose="020B0502020202020204" pitchFamily="34" charset="0"/>
              <a:cs typeface="Arial" pitchFamily="34" charset="0"/>
            </a:endParaRPr>
          </a:p>
        </p:txBody>
      </p:sp>
      <p:pic>
        <p:nvPicPr>
          <p:cNvPr id="16" name="Picture 15" descr="C:\Users\hp\AppData\Local\Microsoft\Windows\Temporary Internet Files\Content.Word\IMG-20210814-WA0006.jpg"/>
          <p:cNvPicPr/>
          <p:nvPr/>
        </p:nvPicPr>
        <p:blipFill>
          <a:blip r:embed="rId4"/>
          <a:srcRect/>
          <a:stretch>
            <a:fillRect/>
          </a:stretch>
        </p:blipFill>
        <p:spPr bwMode="auto">
          <a:xfrm>
            <a:off x="833087" y="2644048"/>
            <a:ext cx="4203802" cy="2766841"/>
          </a:xfrm>
          <a:prstGeom prst="rect">
            <a:avLst/>
          </a:prstGeom>
          <a:noFill/>
          <a:ln w="9525">
            <a:noFill/>
            <a:miter lim="800000"/>
            <a:headEnd/>
            <a:tailEnd/>
          </a:ln>
        </p:spPr>
      </p:pic>
      <p:pic>
        <p:nvPicPr>
          <p:cNvPr id="18" name="Picture 17"/>
          <p:cNvPicPr/>
          <p:nvPr/>
        </p:nvPicPr>
        <p:blipFill rotWithShape="1">
          <a:blip r:embed="rId5" cstate="print">
            <a:extLst>
              <a:ext uri="{28A0092B-C50C-407E-A947-70E740481C1C}">
                <a14:useLocalDpi xmlns:a14="http://schemas.microsoft.com/office/drawing/2010/main" val="0"/>
              </a:ext>
            </a:extLst>
          </a:blip>
          <a:srcRect/>
          <a:stretch>
            <a:fillRect/>
          </a:stretch>
        </p:blipFill>
        <p:spPr>
          <a:xfrm>
            <a:off x="5036890" y="3221532"/>
            <a:ext cx="6255400" cy="2171700"/>
          </a:xfrm>
          <a:prstGeom prst="rect">
            <a:avLst/>
          </a:prstGeom>
        </p:spPr>
      </p:pic>
    </p:spTree>
    <p:extLst>
      <p:ext uri="{BB962C8B-B14F-4D97-AF65-F5344CB8AC3E}">
        <p14:creationId xmlns:p14="http://schemas.microsoft.com/office/powerpoint/2010/main" val="2277102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664107" y="2151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8"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defRPr/>
            </a:pPr>
            <a:r>
              <a:rPr kumimoji="0" lang="en-US" sz="1200" b="1" i="1" u="none" strike="noStrike" kern="1200" cap="none" spc="0" normalizeH="0" baseline="0" noProof="0" dirty="0">
                <a:ln>
                  <a:noFill/>
                </a:ln>
                <a:solidFill>
                  <a:srgbClr val="FFFFFF"/>
                </a:solidFill>
                <a:effectLst/>
                <a:uLnTx/>
                <a:uFillTx/>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06896" y="1493837"/>
            <a:ext cx="91782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1890505" y="328207"/>
            <a:ext cx="8400042" cy="1127217"/>
          </a:xfrm>
          <a:solidFill>
            <a:schemeClr val="accent1"/>
          </a:solidFill>
        </p:spPr>
        <p:txBody>
          <a:bodyPr>
            <a:noAutofit/>
          </a:bodyPr>
          <a:lstStyle/>
          <a:p>
            <a:pPr lvl="1" algn="ctr">
              <a:lnSpc>
                <a:spcPct val="120000"/>
              </a:lnSpc>
            </a:pPr>
            <a:r>
              <a:rPr lang="en-GB" sz="2700" b="1" kern="1200" dirty="0">
                <a:solidFill>
                  <a:schemeClr val="tx1"/>
                </a:solidFill>
                <a:latin typeface="Times New Roman" panose="02020603050405020304" pitchFamily="18" charset="0"/>
                <a:ea typeface="+mj-ea"/>
                <a:cs typeface="Times New Roman" panose="02020603050405020304" pitchFamily="18" charset="0"/>
              </a:rPr>
              <a:t>WAY FORWARD </a:t>
            </a:r>
            <a:endParaRPr lang="en-US" sz="2700" b="1" kern="1200" dirty="0">
              <a:solidFill>
                <a:schemeClr val="tx1"/>
              </a:solidFill>
              <a:latin typeface="Times New Roman" panose="02020603050405020304" pitchFamily="18" charset="0"/>
              <a:ea typeface="+mj-ea"/>
              <a:cs typeface="Times New Roman" panose="02020603050405020304" pitchFamily="18" charset="0"/>
            </a:endParaRPr>
          </a:p>
        </p:txBody>
      </p:sp>
      <p:sp>
        <p:nvSpPr>
          <p:cNvPr id="22" name="Content Placeholder 2"/>
          <p:cNvSpPr>
            <a:spLocks noGrp="1"/>
          </p:cNvSpPr>
          <p:nvPr>
            <p:ph idx="1"/>
          </p:nvPr>
        </p:nvSpPr>
        <p:spPr>
          <a:xfrm>
            <a:off x="857541" y="1662544"/>
            <a:ext cx="10945245" cy="4699329"/>
          </a:xfrm>
        </p:spPr>
        <p:txBody>
          <a:bodyPr>
            <a:normAutofit fontScale="92500" lnSpcReduction="20000"/>
          </a:bodyPr>
          <a:lstStyle/>
          <a:p>
            <a:pPr>
              <a:lnSpc>
                <a:spcPct val="200000"/>
              </a:lnSpc>
            </a:pPr>
            <a:r>
              <a:rPr lang="en-US" sz="2800" dirty="0" smtClean="0">
                <a:latin typeface="Times New Roman" panose="02020603050405020304" pitchFamily="18" charset="0"/>
                <a:cs typeface="Times New Roman" panose="02020603050405020304" pitchFamily="18" charset="0"/>
              </a:rPr>
              <a:t>All TVET schools should establish a Production unit well structured and well managed </a:t>
            </a:r>
          </a:p>
          <a:p>
            <a:pPr>
              <a:lnSpc>
                <a:spcPct val="200000"/>
              </a:lnSpc>
            </a:pPr>
            <a:r>
              <a:rPr lang="en-US" dirty="0" smtClean="0">
                <a:latin typeface="Times New Roman" panose="02020603050405020304" pitchFamily="18" charset="0"/>
                <a:cs typeface="Times New Roman" panose="02020603050405020304" pitchFamily="18" charset="0"/>
              </a:rPr>
              <a:t>TVET schools which production unit turnover hits 20 million should create a company </a:t>
            </a:r>
          </a:p>
          <a:p>
            <a:pPr>
              <a:lnSpc>
                <a:spcPct val="200000"/>
              </a:lnSpc>
            </a:pPr>
            <a:r>
              <a:rPr lang="en-US" dirty="0" smtClean="0">
                <a:latin typeface="Times New Roman" panose="02020603050405020304" pitchFamily="18" charset="0"/>
                <a:cs typeface="Times New Roman" panose="02020603050405020304" pitchFamily="18" charset="0"/>
              </a:rPr>
              <a:t>At least TSSs should establish the Business incubation centers to help Students with innovation ideas </a:t>
            </a:r>
            <a:endParaRPr lang="en-US" sz="2800" dirty="0" smtClean="0">
              <a:latin typeface="Times New Roman" panose="02020603050405020304" pitchFamily="18" charset="0"/>
              <a:cs typeface="Times New Roman" panose="02020603050405020304" pitchFamily="18" charset="0"/>
            </a:endParaRPr>
          </a:p>
          <a:p>
            <a:pPr marL="0" indent="0" algn="just">
              <a:lnSpc>
                <a:spcPct val="150000"/>
              </a:lnSpc>
              <a:buNone/>
            </a:pP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1194392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ocuments\RTB\RTB Official\Logo and Letterhead\Rwanda TVET Logo-Final-01.jpg"/>
          <p:cNvPicPr/>
          <p:nvPr/>
        </p:nvPicPr>
        <p:blipFill rotWithShape="1">
          <a:blip r:embed="rId2" cstate="print">
            <a:extLst>
              <a:ext uri="{28A0092B-C50C-407E-A947-70E740481C1C}">
                <a14:useLocalDpi xmlns:a14="http://schemas.microsoft.com/office/drawing/2010/main" val="0"/>
              </a:ext>
            </a:extLst>
          </a:blip>
          <a:srcRect l="15037" t="18735" r="13930" b="15772"/>
          <a:stretch/>
        </p:blipFill>
        <p:spPr bwMode="auto">
          <a:xfrm>
            <a:off x="10709913" y="93358"/>
            <a:ext cx="1450340" cy="1033145"/>
          </a:xfrm>
          <a:prstGeom prst="rect">
            <a:avLst/>
          </a:prstGeom>
          <a:noFill/>
          <a:ln>
            <a:noFill/>
          </a:ln>
          <a:extLst>
            <a:ext uri="{53640926-AAD7-44D8-BBD7-CCE9431645EC}">
              <a14:shadowObscured xmlns:a14="http://schemas.microsoft.com/office/drawing/2010/main"/>
            </a:ext>
          </a:extLst>
        </p:spPr>
      </p:pic>
      <p:pic>
        <p:nvPicPr>
          <p:cNvPr id="5" name="Picture 4" descr="ikirangante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8" y="93358"/>
            <a:ext cx="1241961" cy="1154945"/>
          </a:xfrm>
          <a:prstGeom prst="rect">
            <a:avLst/>
          </a:prstGeom>
          <a:noFill/>
          <a:ln>
            <a:noFill/>
          </a:ln>
        </p:spPr>
      </p:pic>
      <p:grpSp>
        <p:nvGrpSpPr>
          <p:cNvPr id="6" name="Group 5"/>
          <p:cNvGrpSpPr/>
          <p:nvPr/>
        </p:nvGrpSpPr>
        <p:grpSpPr>
          <a:xfrm rot="5400000">
            <a:off x="-2000933" y="3897781"/>
            <a:ext cx="5390569" cy="91613"/>
            <a:chOff x="0" y="0"/>
            <a:chExt cx="5667375" cy="49037"/>
          </a:xfrm>
        </p:grpSpPr>
        <p:cxnSp>
          <p:nvCxnSpPr>
            <p:cNvPr id="7" name="Straight Connector 6"/>
            <p:cNvCxnSpPr/>
            <p:nvPr/>
          </p:nvCxnSpPr>
          <p:spPr>
            <a:xfrm>
              <a:off x="0" y="0"/>
              <a:ext cx="566737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9037"/>
              <a:ext cx="566737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23076"/>
              <a:ext cx="566737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cxnSp>
        <p:nvCxnSpPr>
          <p:cNvPr id="11" name="Straight Connector 10"/>
          <p:cNvCxnSpPr/>
          <p:nvPr/>
        </p:nvCxnSpPr>
        <p:spPr>
          <a:xfrm>
            <a:off x="694350" y="6682220"/>
            <a:ext cx="1146590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740157" y="6361874"/>
            <a:ext cx="11374289" cy="276999"/>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1800" algn="ctr"/>
                <a:tab pos="5943600" algn="r"/>
              </a:tabLst>
            </a:pPr>
            <a:r>
              <a:rPr kumimoji="0" lang="en-US" sz="1200" b="1" i="1" u="none" strike="noStrike" cap="none" normalizeH="0" baseline="0" dirty="0">
                <a:ln>
                  <a:noFill/>
                </a:ln>
                <a:solidFill>
                  <a:srgbClr val="FFFFFF"/>
                </a:solidFill>
                <a:effectLst/>
                <a:latin typeface="Times New Roman" pitchFamily="18" charset="0"/>
                <a:ea typeface="Calibri" pitchFamily="34" charset="0"/>
                <a:cs typeface="Times New Roman" pitchFamily="18" charset="0"/>
              </a:rPr>
              <a:t>RTB                  -                  Employable Skills for Sustainable Job Creation                       -          RTB</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13" name="Straight Connector 12"/>
          <p:cNvCxnSpPr/>
          <p:nvPr/>
        </p:nvCxnSpPr>
        <p:spPr>
          <a:xfrm>
            <a:off x="6984365" y="13541375"/>
            <a:ext cx="57715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841750" y="3105150"/>
            <a:ext cx="4235450" cy="1015663"/>
          </a:xfrm>
          <a:prstGeom prst="rect">
            <a:avLst/>
          </a:prstGeom>
          <a:noFill/>
        </p:spPr>
        <p:txBody>
          <a:bodyPr wrap="square" rtlCol="0">
            <a:spAutoFit/>
          </a:bodyPr>
          <a:lstStyle/>
          <a:p>
            <a:r>
              <a:rPr lang="en-US" sz="6000" dirty="0">
                <a:latin typeface="Times New Roman" pitchFamily="18" charset="0"/>
                <a:cs typeface="Times New Roman" pitchFamily="18" charset="0"/>
              </a:rPr>
              <a:t>Thank You! </a:t>
            </a:r>
          </a:p>
        </p:txBody>
      </p:sp>
    </p:spTree>
    <p:extLst>
      <p:ext uri="{BB962C8B-B14F-4D97-AF65-F5344CB8AC3E}">
        <p14:creationId xmlns:p14="http://schemas.microsoft.com/office/powerpoint/2010/main" val="3644720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1460</TotalTime>
  <Words>1778</Words>
  <Application>Microsoft Office PowerPoint</Application>
  <PresentationFormat>Widescreen</PresentationFormat>
  <Paragraphs>216</Paragraphs>
  <Slides>28</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Arial Narrow</vt:lpstr>
      <vt:lpstr>Calibri</vt:lpstr>
      <vt:lpstr>Calibri Light</vt:lpstr>
      <vt:lpstr>Century Gothic</vt:lpstr>
      <vt:lpstr>Tahoma</vt:lpstr>
      <vt:lpstr>Times New Roman</vt:lpstr>
      <vt:lpstr>Verdana</vt:lpstr>
      <vt:lpstr>Wingdings</vt:lpstr>
      <vt:lpstr>Office Theme</vt:lpstr>
      <vt:lpstr>PowerPoint Presentation</vt:lpstr>
      <vt:lpstr>OUTLINE </vt:lpstr>
      <vt:lpstr> OUTLINE CONT.</vt:lpstr>
      <vt:lpstr>BACKGROUND OF INCOME-GENERATING ACTIVITIES IN TVET SCHOOLS</vt:lpstr>
      <vt:lpstr>RATIONALE</vt:lpstr>
      <vt:lpstr>POLICIES AND STRATEGIES LINKED TO INCOME GENERATING ACTIVITIES WITHIN TVET SCHOOLS</vt:lpstr>
      <vt:lpstr>PRODUCTION UNIT vs TECHNICAL SCHOOL COMPANY</vt:lpstr>
      <vt:lpstr>FUNCTIONS OF THE MANAGEMENT OF TECHNICAL SCHOOL PRODUCTION UNIT</vt:lpstr>
      <vt:lpstr>PRODUCTION UNIT ORGANIZATIONAL STRUCTURE</vt:lpstr>
      <vt:lpstr>HUMAN RESOURCES AND THEIR RESPONSIBILITIES </vt:lpstr>
      <vt:lpstr>TECHNICAL SCHOOL’S COMPANY </vt:lpstr>
      <vt:lpstr>CRITERIA FOR A COMPANY TO BE INCORPORATED/ REGISTERED</vt:lpstr>
      <vt:lpstr>FINANCIAL AND MATERIAL RESOURCES</vt:lpstr>
      <vt:lpstr>MONITORING AND EVALUATION </vt:lpstr>
      <vt:lpstr>PowerPoint Presentation</vt:lpstr>
      <vt:lpstr> WHAT IS THE PURPOSE?</vt:lpstr>
      <vt:lpstr>INCUBATOR/ BUSINESS INCUBATION CENTRE (BIC)</vt:lpstr>
      <vt:lpstr>Technical School Linked BICs</vt:lpstr>
      <vt:lpstr>Stand-alone BICs</vt:lpstr>
      <vt:lpstr>INCUBATION PROCESS </vt:lpstr>
      <vt:lpstr>INCUBATION PROCESS CONT.</vt:lpstr>
      <vt:lpstr>INCUBATION PROCESS CONT.</vt:lpstr>
      <vt:lpstr>LEGAL IDENTITY /STATUS  OF AN INCUBATOR</vt:lpstr>
      <vt:lpstr>Organizational Structure of The Incubator</vt:lpstr>
      <vt:lpstr>BIC FINANCING MODEL</vt:lpstr>
      <vt:lpstr> Existing BICs </vt:lpstr>
      <vt:lpstr>WAY FORWARD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13</cp:revision>
  <dcterms:created xsi:type="dcterms:W3CDTF">2023-03-23T07:09:39Z</dcterms:created>
  <dcterms:modified xsi:type="dcterms:W3CDTF">2023-03-24T07:30:36Z</dcterms:modified>
</cp:coreProperties>
</file>